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27"/>
  </p:notesMasterIdLst>
  <p:sldIdLst>
    <p:sldId id="256" r:id="rId2"/>
    <p:sldId id="257" r:id="rId3"/>
    <p:sldId id="264" r:id="rId4"/>
    <p:sldId id="283" r:id="rId5"/>
    <p:sldId id="284" r:id="rId6"/>
    <p:sldId id="285" r:id="rId7"/>
    <p:sldId id="263" r:id="rId8"/>
    <p:sldId id="301" r:id="rId9"/>
    <p:sldId id="288" r:id="rId10"/>
    <p:sldId id="289" r:id="rId11"/>
    <p:sldId id="287" r:id="rId12"/>
    <p:sldId id="290" r:id="rId13"/>
    <p:sldId id="297" r:id="rId14"/>
    <p:sldId id="298" r:id="rId15"/>
    <p:sldId id="296" r:id="rId16"/>
    <p:sldId id="291" r:id="rId17"/>
    <p:sldId id="292" r:id="rId18"/>
    <p:sldId id="293" r:id="rId19"/>
    <p:sldId id="300" r:id="rId20"/>
    <p:sldId id="295" r:id="rId21"/>
    <p:sldId id="302" r:id="rId22"/>
    <p:sldId id="303" r:id="rId23"/>
    <p:sldId id="304" r:id="rId24"/>
    <p:sldId id="299" r:id="rId25"/>
    <p:sldId id="258" r:id="rId26"/>
  </p:sldIdLst>
  <p:sldSz cx="9144000" cy="5143500" type="screen16x9"/>
  <p:notesSz cx="6858000" cy="9144000"/>
  <p:embeddedFontLst>
    <p:embeddedFont>
      <p:font typeface="Poppins" charset="0"/>
      <p:regular r:id="rId28"/>
      <p:bold r:id="rId29"/>
      <p:italic r:id="rId30"/>
      <p:boldItalic r:id="rId31"/>
    </p:embeddedFont>
    <p:embeddedFont>
      <p:font typeface="Poppins Light"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3EC37FA-572A-4E4B-A26C-F405A88749E3}">
  <a:tblStyle styleId="{33EC37FA-572A-4E4B-A26C-F405A88749E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816" y="-2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0155197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220381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William </a:t>
            </a:r>
            <a:r>
              <a:rPr lang="en-US" dirty="0" err="1"/>
              <a:t>james</a:t>
            </a:r>
            <a:r>
              <a:rPr lang="en-US" dirty="0"/>
              <a:t> was one who </a:t>
            </a:r>
            <a:r>
              <a:rPr lang="en-US" dirty="0" err="1"/>
              <a:t>reserched</a:t>
            </a:r>
            <a:r>
              <a:rPr lang="en-US" dirty="0"/>
              <a:t> on it first. Wilhelm Wundt was more representative of the spirit of the new psychology. He established what many people consider to be the ﬁ </a:t>
            </a:r>
            <a:r>
              <a:rPr lang="en-US" dirty="0" err="1"/>
              <a:t>rst</a:t>
            </a:r>
            <a:r>
              <a:rPr lang="en-US" dirty="0"/>
              <a:t> laboratory for experimental psychology, with the date usually being given as 1879. He also wrote its ﬁ </a:t>
            </a:r>
            <a:r>
              <a:rPr lang="en-US" dirty="0" err="1"/>
              <a:t>rst</a:t>
            </a:r>
            <a:r>
              <a:rPr lang="en-US" dirty="0"/>
              <a:t> textbook and published its ﬁ </a:t>
            </a:r>
            <a:r>
              <a:rPr lang="en-US" dirty="0" err="1"/>
              <a:t>rst</a:t>
            </a:r>
            <a:r>
              <a:rPr lang="en-US" dirty="0"/>
              <a:t> journal. Perhaps most important of all, he trained around 150 graduate students from diﬀ </a:t>
            </a:r>
            <a:r>
              <a:rPr lang="en-US" dirty="0" err="1"/>
              <a:t>erent</a:t>
            </a:r>
            <a:r>
              <a:rPr lang="en-US" dirty="0"/>
              <a:t> parts of the world, many of whom went back to their own countries and established laboratories for experimental psychology along similar lines. </a:t>
            </a:r>
            <a:endParaRPr lang="x-none" dirty="0"/>
          </a:p>
        </p:txBody>
      </p:sp>
    </p:spTree>
    <p:extLst>
      <p:ext uri="{BB962C8B-B14F-4D97-AF65-F5344CB8AC3E}">
        <p14:creationId xmlns:p14="http://schemas.microsoft.com/office/powerpoint/2010/main" val="2347851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7974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7982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4284490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1592400" y="-407850"/>
            <a:ext cx="5959200" cy="5959200"/>
          </a:xfrm>
          <a:prstGeom prst="ellipse">
            <a:avLst/>
          </a:prstGeom>
          <a:solidFill>
            <a:srgbClr val="000000">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501210" y="175873"/>
            <a:ext cx="2451351" cy="2451351"/>
            <a:chOff x="6680825" y="2549350"/>
            <a:chExt cx="1539600" cy="1539600"/>
          </a:xfrm>
        </p:grpSpPr>
        <p:sp>
          <p:nvSpPr>
            <p:cNvPr id="12" name="Google Shape;12;p2"/>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894850" y="2763375"/>
              <a:ext cx="1111200" cy="11112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680825" y="2549350"/>
              <a:ext cx="1539600" cy="1539600"/>
            </a:xfrm>
            <a:prstGeom prst="donut">
              <a:avLst>
                <a:gd name="adj" fmla="val 495"/>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6427669" y="2502633"/>
            <a:ext cx="2324700" cy="2324700"/>
            <a:chOff x="-474900" y="321200"/>
            <a:chExt cx="2324700" cy="2324700"/>
          </a:xfrm>
        </p:grpSpPr>
        <p:sp>
          <p:nvSpPr>
            <p:cNvPr id="16" name="Google Shape;16;p2"/>
            <p:cNvSpPr/>
            <p:nvPr/>
          </p:nvSpPr>
          <p:spPr>
            <a:xfrm>
              <a:off x="-474900" y="321200"/>
              <a:ext cx="2324700" cy="23247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20725" y="916825"/>
              <a:ext cx="1133400" cy="11334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37125" y="658975"/>
              <a:ext cx="1649100" cy="16491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13650" y="1109750"/>
              <a:ext cx="747600" cy="7476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txBox="1">
            <a:spLocks noGrp="1"/>
          </p:cNvSpPr>
          <p:nvPr>
            <p:ph type="ctrTitle"/>
          </p:nvPr>
        </p:nvSpPr>
        <p:spPr>
          <a:xfrm>
            <a:off x="2211600" y="1991850"/>
            <a:ext cx="4720800" cy="1159800"/>
          </a:xfrm>
          <a:prstGeom prst="rect">
            <a:avLst/>
          </a:prstGeom>
          <a:effectLst>
            <a:outerShdw blurRad="85725" dist="19050" dir="5400000" algn="bl" rotWithShape="0">
              <a:srgbClr val="000000">
                <a:alpha val="10000"/>
              </a:srgbClr>
            </a:outerShdw>
          </a:effectLst>
        </p:spPr>
        <p:txBody>
          <a:bodyPr spcFirstLastPara="1" wrap="square" lIns="91425" tIns="91425" rIns="91425" bIns="91425" anchor="ctr" anchorCtr="0"/>
          <a:lstStyle>
            <a:lvl1pPr lvl="0" algn="ctr">
              <a:spcBef>
                <a:spcPts val="0"/>
              </a:spcBef>
              <a:spcAft>
                <a:spcPts val="0"/>
              </a:spcAft>
              <a:buClr>
                <a:srgbClr val="FFFFFF"/>
              </a:buClr>
              <a:buSzPts val="5200"/>
              <a:buNone/>
              <a:defRPr sz="5200">
                <a:solidFill>
                  <a:srgbClr val="FFFFFF"/>
                </a:solidFill>
              </a:defRPr>
            </a:lvl1pPr>
            <a:lvl2pPr lvl="1" algn="ctr">
              <a:spcBef>
                <a:spcPts val="0"/>
              </a:spcBef>
              <a:spcAft>
                <a:spcPts val="0"/>
              </a:spcAft>
              <a:buClr>
                <a:srgbClr val="FFFFFF"/>
              </a:buClr>
              <a:buSzPts val="5200"/>
              <a:buNone/>
              <a:defRPr sz="5200">
                <a:solidFill>
                  <a:srgbClr val="FFFFFF"/>
                </a:solidFill>
              </a:defRPr>
            </a:lvl2pPr>
            <a:lvl3pPr lvl="2" algn="ctr">
              <a:spcBef>
                <a:spcPts val="0"/>
              </a:spcBef>
              <a:spcAft>
                <a:spcPts val="0"/>
              </a:spcAft>
              <a:buClr>
                <a:srgbClr val="FFFFFF"/>
              </a:buClr>
              <a:buSzPts val="5200"/>
              <a:buNone/>
              <a:defRPr sz="5200">
                <a:solidFill>
                  <a:srgbClr val="FFFFFF"/>
                </a:solidFill>
              </a:defRPr>
            </a:lvl3pPr>
            <a:lvl4pPr lvl="3" algn="ctr">
              <a:spcBef>
                <a:spcPts val="0"/>
              </a:spcBef>
              <a:spcAft>
                <a:spcPts val="0"/>
              </a:spcAft>
              <a:buClr>
                <a:srgbClr val="FFFFFF"/>
              </a:buClr>
              <a:buSzPts val="5200"/>
              <a:buNone/>
              <a:defRPr sz="5200">
                <a:solidFill>
                  <a:srgbClr val="FFFFFF"/>
                </a:solidFill>
              </a:defRPr>
            </a:lvl4pPr>
            <a:lvl5pPr lvl="4" algn="ctr">
              <a:spcBef>
                <a:spcPts val="0"/>
              </a:spcBef>
              <a:spcAft>
                <a:spcPts val="0"/>
              </a:spcAft>
              <a:buClr>
                <a:srgbClr val="FFFFFF"/>
              </a:buClr>
              <a:buSzPts val="5200"/>
              <a:buNone/>
              <a:defRPr sz="5200">
                <a:solidFill>
                  <a:srgbClr val="FFFFFF"/>
                </a:solidFill>
              </a:defRPr>
            </a:lvl5pPr>
            <a:lvl6pPr lvl="5" algn="ctr">
              <a:spcBef>
                <a:spcPts val="0"/>
              </a:spcBef>
              <a:spcAft>
                <a:spcPts val="0"/>
              </a:spcAft>
              <a:buClr>
                <a:srgbClr val="FFFFFF"/>
              </a:buClr>
              <a:buSzPts val="5200"/>
              <a:buNone/>
              <a:defRPr sz="5200">
                <a:solidFill>
                  <a:srgbClr val="FFFFFF"/>
                </a:solidFill>
              </a:defRPr>
            </a:lvl6pPr>
            <a:lvl7pPr lvl="6" algn="ctr">
              <a:spcBef>
                <a:spcPts val="0"/>
              </a:spcBef>
              <a:spcAft>
                <a:spcPts val="0"/>
              </a:spcAft>
              <a:buClr>
                <a:srgbClr val="FFFFFF"/>
              </a:buClr>
              <a:buSzPts val="5200"/>
              <a:buNone/>
              <a:defRPr sz="5200">
                <a:solidFill>
                  <a:srgbClr val="FFFFFF"/>
                </a:solidFill>
              </a:defRPr>
            </a:lvl7pPr>
            <a:lvl8pPr lvl="7" algn="ctr">
              <a:spcBef>
                <a:spcPts val="0"/>
              </a:spcBef>
              <a:spcAft>
                <a:spcPts val="0"/>
              </a:spcAft>
              <a:buClr>
                <a:srgbClr val="FFFFFF"/>
              </a:buClr>
              <a:buSzPts val="5200"/>
              <a:buNone/>
              <a:defRPr sz="5200">
                <a:solidFill>
                  <a:srgbClr val="FFFFFF"/>
                </a:solidFill>
              </a:defRPr>
            </a:lvl8pPr>
            <a:lvl9pPr lvl="8" algn="ctr">
              <a:spcBef>
                <a:spcPts val="0"/>
              </a:spcBef>
              <a:spcAft>
                <a:spcPts val="0"/>
              </a:spcAft>
              <a:buClr>
                <a:srgbClr val="FFFFFF"/>
              </a:buClr>
              <a:buSzPts val="5200"/>
              <a:buNone/>
              <a:defRPr sz="52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5"/>
        <p:cNvGrpSpPr/>
        <p:nvPr/>
      </p:nvGrpSpPr>
      <p:grpSpPr>
        <a:xfrm>
          <a:off x="0" y="0"/>
          <a:ext cx="0" cy="0"/>
          <a:chOff x="0" y="0"/>
          <a:chExt cx="0" cy="0"/>
        </a:xfrm>
      </p:grpSpPr>
      <p:sp>
        <p:nvSpPr>
          <p:cNvPr id="46" name="Google Shape;46;p5"/>
          <p:cNvSpPr/>
          <p:nvPr/>
        </p:nvSpPr>
        <p:spPr>
          <a:xfrm>
            <a:off x="6081700" y="764000"/>
            <a:ext cx="3615600" cy="3615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5"/>
          <p:cNvGrpSpPr/>
          <p:nvPr/>
        </p:nvGrpSpPr>
        <p:grpSpPr>
          <a:xfrm>
            <a:off x="-442731" y="337284"/>
            <a:ext cx="2324700" cy="2324700"/>
            <a:chOff x="-474900" y="321200"/>
            <a:chExt cx="2324700" cy="2324700"/>
          </a:xfrm>
        </p:grpSpPr>
        <p:sp>
          <p:nvSpPr>
            <p:cNvPr id="48" name="Google Shape;48;p5"/>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txBox="1">
            <a:spLocks noGrp="1"/>
          </p:cNvSpPr>
          <p:nvPr>
            <p:ph type="title"/>
          </p:nvPr>
        </p:nvSpPr>
        <p:spPr>
          <a:xfrm>
            <a:off x="457200" y="1166125"/>
            <a:ext cx="5220300" cy="6831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54" name="Google Shape;54;p5"/>
          <p:cNvSpPr txBox="1">
            <a:spLocks noGrp="1"/>
          </p:cNvSpPr>
          <p:nvPr>
            <p:ph type="body" idx="1"/>
          </p:nvPr>
        </p:nvSpPr>
        <p:spPr>
          <a:xfrm>
            <a:off x="1069625" y="1958050"/>
            <a:ext cx="4608000" cy="26184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55" name="Google Shape;55;p5"/>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56" name="Google Shape;56;p5"/>
          <p:cNvSpPr/>
          <p:nvPr/>
        </p:nvSpPr>
        <p:spPr>
          <a:xfrm>
            <a:off x="6272900" y="955200"/>
            <a:ext cx="3233100" cy="3233100"/>
          </a:xfrm>
          <a:prstGeom prst="ellipse">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69"/>
        <p:cNvGrpSpPr/>
        <p:nvPr/>
      </p:nvGrpSpPr>
      <p:grpSpPr>
        <a:xfrm>
          <a:off x="0" y="0"/>
          <a:ext cx="0" cy="0"/>
          <a:chOff x="0" y="0"/>
          <a:chExt cx="0" cy="0"/>
        </a:xfrm>
      </p:grpSpPr>
      <p:grpSp>
        <p:nvGrpSpPr>
          <p:cNvPr id="70" name="Google Shape;70;p7"/>
          <p:cNvGrpSpPr/>
          <p:nvPr/>
        </p:nvGrpSpPr>
        <p:grpSpPr>
          <a:xfrm>
            <a:off x="-442731" y="337284"/>
            <a:ext cx="2324700" cy="2324700"/>
            <a:chOff x="-474900" y="321200"/>
            <a:chExt cx="2324700" cy="2324700"/>
          </a:xfrm>
        </p:grpSpPr>
        <p:sp>
          <p:nvSpPr>
            <p:cNvPr id="71" name="Google Shape;71;p7"/>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7"/>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7"/>
          <p:cNvSpPr txBox="1">
            <a:spLocks noGrp="1"/>
          </p:cNvSpPr>
          <p:nvPr>
            <p:ph type="title"/>
          </p:nvPr>
        </p:nvSpPr>
        <p:spPr>
          <a:xfrm>
            <a:off x="457200" y="1166125"/>
            <a:ext cx="5220300" cy="6831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77" name="Google Shape;77;p7"/>
          <p:cNvSpPr txBox="1">
            <a:spLocks noGrp="1"/>
          </p:cNvSpPr>
          <p:nvPr>
            <p:ph type="body" idx="1"/>
          </p:nvPr>
        </p:nvSpPr>
        <p:spPr>
          <a:xfrm>
            <a:off x="1069625" y="1958050"/>
            <a:ext cx="2236800" cy="26184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sz="1400"/>
            </a:lvl1pPr>
            <a:lvl2pPr marL="914400" lvl="1" indent="-317500">
              <a:spcBef>
                <a:spcPts val="0"/>
              </a:spcBef>
              <a:spcAft>
                <a:spcPts val="0"/>
              </a:spcAft>
              <a:buSzPts val="1400"/>
              <a:buChar char="￮"/>
              <a:defRPr sz="1400"/>
            </a:lvl2pPr>
            <a:lvl3pPr marL="1371600" lvl="2" indent="-317500">
              <a:spcBef>
                <a:spcPts val="0"/>
              </a:spcBef>
              <a:spcAft>
                <a:spcPts val="0"/>
              </a:spcAft>
              <a:buSzPts val="1400"/>
              <a:buChar char="￮"/>
              <a:defRPr sz="1400"/>
            </a:lvl3pPr>
            <a:lvl4pPr marL="1828800" lvl="3" indent="-317500">
              <a:spcBef>
                <a:spcPts val="0"/>
              </a:spcBef>
              <a:spcAft>
                <a:spcPts val="0"/>
              </a:spcAft>
              <a:buSzPts val="1400"/>
              <a:buChar char="●"/>
              <a:defRPr sz="1400"/>
            </a:lvl4pPr>
            <a:lvl5pPr marL="2286000" lvl="4" indent="-317500">
              <a:spcBef>
                <a:spcPts val="0"/>
              </a:spcBef>
              <a:spcAft>
                <a:spcPts val="0"/>
              </a:spcAft>
              <a:buSzPts val="1400"/>
              <a:buChar char="○"/>
              <a:defRPr sz="1400"/>
            </a:lvl5pPr>
            <a:lvl6pPr marL="2743200" lvl="5" indent="-317500">
              <a:spcBef>
                <a:spcPts val="0"/>
              </a:spcBef>
              <a:spcAft>
                <a:spcPts val="0"/>
              </a:spcAft>
              <a:buSzPts val="1400"/>
              <a:buChar char="■"/>
              <a:defRPr sz="1400"/>
            </a:lvl6pPr>
            <a:lvl7pPr marL="3200400" lvl="6" indent="-317500">
              <a:spcBef>
                <a:spcPts val="0"/>
              </a:spcBef>
              <a:spcAft>
                <a:spcPts val="0"/>
              </a:spcAft>
              <a:buSzPts val="1400"/>
              <a:buChar char="●"/>
              <a:defRPr sz="1400"/>
            </a:lvl7pPr>
            <a:lvl8pPr marL="3657600" lvl="7" indent="-317500">
              <a:spcBef>
                <a:spcPts val="0"/>
              </a:spcBef>
              <a:spcAft>
                <a:spcPts val="0"/>
              </a:spcAft>
              <a:buSzPts val="1400"/>
              <a:buChar char="○"/>
              <a:defRPr sz="1400"/>
            </a:lvl8pPr>
            <a:lvl9pPr marL="4114800" lvl="8" indent="-317500">
              <a:spcBef>
                <a:spcPts val="0"/>
              </a:spcBef>
              <a:spcAft>
                <a:spcPts val="0"/>
              </a:spcAft>
              <a:buSzPts val="1400"/>
              <a:buChar char="■"/>
              <a:defRPr sz="1400"/>
            </a:lvl9pPr>
          </a:lstStyle>
          <a:p>
            <a:endParaRPr/>
          </a:p>
        </p:txBody>
      </p:sp>
      <p:sp>
        <p:nvSpPr>
          <p:cNvPr id="78" name="Google Shape;78;p7"/>
          <p:cNvSpPr txBox="1">
            <a:spLocks noGrp="1"/>
          </p:cNvSpPr>
          <p:nvPr>
            <p:ph type="body" idx="2"/>
          </p:nvPr>
        </p:nvSpPr>
        <p:spPr>
          <a:xfrm>
            <a:off x="3440857" y="1958050"/>
            <a:ext cx="2236800" cy="26184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sz="1400"/>
            </a:lvl1pPr>
            <a:lvl2pPr marL="914400" lvl="1" indent="-317500">
              <a:spcBef>
                <a:spcPts val="0"/>
              </a:spcBef>
              <a:spcAft>
                <a:spcPts val="0"/>
              </a:spcAft>
              <a:buSzPts val="1400"/>
              <a:buChar char="￮"/>
              <a:defRPr sz="1400"/>
            </a:lvl2pPr>
            <a:lvl3pPr marL="1371600" lvl="2" indent="-317500">
              <a:spcBef>
                <a:spcPts val="0"/>
              </a:spcBef>
              <a:spcAft>
                <a:spcPts val="0"/>
              </a:spcAft>
              <a:buSzPts val="1400"/>
              <a:buChar char="￮"/>
              <a:defRPr sz="1400"/>
            </a:lvl3pPr>
            <a:lvl4pPr marL="1828800" lvl="3" indent="-317500">
              <a:spcBef>
                <a:spcPts val="0"/>
              </a:spcBef>
              <a:spcAft>
                <a:spcPts val="0"/>
              </a:spcAft>
              <a:buSzPts val="1400"/>
              <a:buChar char="●"/>
              <a:defRPr sz="1400"/>
            </a:lvl4pPr>
            <a:lvl5pPr marL="2286000" lvl="4" indent="-317500">
              <a:spcBef>
                <a:spcPts val="0"/>
              </a:spcBef>
              <a:spcAft>
                <a:spcPts val="0"/>
              </a:spcAft>
              <a:buSzPts val="1400"/>
              <a:buChar char="○"/>
              <a:defRPr sz="1400"/>
            </a:lvl5pPr>
            <a:lvl6pPr marL="2743200" lvl="5" indent="-317500">
              <a:spcBef>
                <a:spcPts val="0"/>
              </a:spcBef>
              <a:spcAft>
                <a:spcPts val="0"/>
              </a:spcAft>
              <a:buSzPts val="1400"/>
              <a:buChar char="■"/>
              <a:defRPr sz="1400"/>
            </a:lvl6pPr>
            <a:lvl7pPr marL="3200400" lvl="6" indent="-317500">
              <a:spcBef>
                <a:spcPts val="0"/>
              </a:spcBef>
              <a:spcAft>
                <a:spcPts val="0"/>
              </a:spcAft>
              <a:buSzPts val="1400"/>
              <a:buChar char="●"/>
              <a:defRPr sz="1400"/>
            </a:lvl7pPr>
            <a:lvl8pPr marL="3657600" lvl="7" indent="-317500">
              <a:spcBef>
                <a:spcPts val="0"/>
              </a:spcBef>
              <a:spcAft>
                <a:spcPts val="0"/>
              </a:spcAft>
              <a:buSzPts val="1400"/>
              <a:buChar char="○"/>
              <a:defRPr sz="1400"/>
            </a:lvl8pPr>
            <a:lvl9pPr marL="4114800" lvl="8" indent="-317500">
              <a:spcBef>
                <a:spcPts val="0"/>
              </a:spcBef>
              <a:spcAft>
                <a:spcPts val="0"/>
              </a:spcAft>
              <a:buSzPts val="1400"/>
              <a:buChar char="■"/>
              <a:defRPr sz="1400"/>
            </a:lvl9pPr>
          </a:lstStyle>
          <a:p>
            <a:endParaRPr/>
          </a:p>
        </p:txBody>
      </p:sp>
      <p:sp>
        <p:nvSpPr>
          <p:cNvPr id="79" name="Google Shape;79;p7"/>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80" name="Google Shape;80;p7"/>
          <p:cNvSpPr/>
          <p:nvPr/>
        </p:nvSpPr>
        <p:spPr>
          <a:xfrm>
            <a:off x="6081700" y="764000"/>
            <a:ext cx="3615600" cy="3615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7"/>
          <p:cNvSpPr/>
          <p:nvPr/>
        </p:nvSpPr>
        <p:spPr>
          <a:xfrm>
            <a:off x="6272900" y="955200"/>
            <a:ext cx="3233100" cy="3233100"/>
          </a:xfrm>
          <a:prstGeom prst="ellipse">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82"/>
        <p:cNvGrpSpPr/>
        <p:nvPr/>
      </p:nvGrpSpPr>
      <p:grpSpPr>
        <a:xfrm>
          <a:off x="0" y="0"/>
          <a:ext cx="0" cy="0"/>
          <a:chOff x="0" y="0"/>
          <a:chExt cx="0" cy="0"/>
        </a:xfrm>
      </p:grpSpPr>
      <p:grpSp>
        <p:nvGrpSpPr>
          <p:cNvPr id="83" name="Google Shape;83;p8"/>
          <p:cNvGrpSpPr/>
          <p:nvPr/>
        </p:nvGrpSpPr>
        <p:grpSpPr>
          <a:xfrm>
            <a:off x="-442731" y="337284"/>
            <a:ext cx="2324700" cy="2324700"/>
            <a:chOff x="-474900" y="321200"/>
            <a:chExt cx="2324700" cy="2324700"/>
          </a:xfrm>
        </p:grpSpPr>
        <p:sp>
          <p:nvSpPr>
            <p:cNvPr id="84" name="Google Shape;84;p8"/>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8"/>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8"/>
          <p:cNvSpPr txBox="1">
            <a:spLocks noGrp="1"/>
          </p:cNvSpPr>
          <p:nvPr>
            <p:ph type="title"/>
          </p:nvPr>
        </p:nvSpPr>
        <p:spPr>
          <a:xfrm>
            <a:off x="457200" y="1166125"/>
            <a:ext cx="5220300" cy="6831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0" name="Google Shape;90;p8"/>
          <p:cNvSpPr txBox="1">
            <a:spLocks noGrp="1"/>
          </p:cNvSpPr>
          <p:nvPr>
            <p:ph type="body" idx="1"/>
          </p:nvPr>
        </p:nvSpPr>
        <p:spPr>
          <a:xfrm>
            <a:off x="1069625" y="1958050"/>
            <a:ext cx="1485300" cy="2618400"/>
          </a:xfrm>
          <a:prstGeom prst="rect">
            <a:avLst/>
          </a:prstGeom>
        </p:spPr>
        <p:txBody>
          <a:bodyPr spcFirstLastPara="1" wrap="square" lIns="91425" tIns="91425" rIns="91425" bIns="91425" anchor="t" anchorCtr="0"/>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91" name="Google Shape;91;p8"/>
          <p:cNvSpPr txBox="1">
            <a:spLocks noGrp="1"/>
          </p:cNvSpPr>
          <p:nvPr>
            <p:ph type="body" idx="2"/>
          </p:nvPr>
        </p:nvSpPr>
        <p:spPr>
          <a:xfrm>
            <a:off x="2630936" y="1958050"/>
            <a:ext cx="1485300" cy="2618400"/>
          </a:xfrm>
          <a:prstGeom prst="rect">
            <a:avLst/>
          </a:prstGeom>
        </p:spPr>
        <p:txBody>
          <a:bodyPr spcFirstLastPara="1" wrap="square" lIns="91425" tIns="91425" rIns="91425" bIns="91425" anchor="t" anchorCtr="0"/>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92" name="Google Shape;92;p8"/>
          <p:cNvSpPr txBox="1">
            <a:spLocks noGrp="1"/>
          </p:cNvSpPr>
          <p:nvPr>
            <p:ph type="body" idx="3"/>
          </p:nvPr>
        </p:nvSpPr>
        <p:spPr>
          <a:xfrm>
            <a:off x="4192246" y="1958050"/>
            <a:ext cx="1485300" cy="2618400"/>
          </a:xfrm>
          <a:prstGeom prst="rect">
            <a:avLst/>
          </a:prstGeom>
        </p:spPr>
        <p:txBody>
          <a:bodyPr spcFirstLastPara="1" wrap="square" lIns="91425" tIns="91425" rIns="91425" bIns="91425" anchor="t" anchorCtr="0"/>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93" name="Google Shape;93;p8"/>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94" name="Google Shape;94;p8"/>
          <p:cNvSpPr/>
          <p:nvPr/>
        </p:nvSpPr>
        <p:spPr>
          <a:xfrm>
            <a:off x="6081700" y="764000"/>
            <a:ext cx="3615600" cy="3615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8"/>
          <p:cNvSpPr/>
          <p:nvPr/>
        </p:nvSpPr>
        <p:spPr>
          <a:xfrm>
            <a:off x="6272900" y="955200"/>
            <a:ext cx="3233100" cy="3233100"/>
          </a:xfrm>
          <a:prstGeom prst="ellipse">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 B">
  <p:cSld name="BLANK_2">
    <p:spTree>
      <p:nvGrpSpPr>
        <p:cNvPr id="1" name="Shape 121"/>
        <p:cNvGrpSpPr/>
        <p:nvPr/>
      </p:nvGrpSpPr>
      <p:grpSpPr>
        <a:xfrm>
          <a:off x="0" y="0"/>
          <a:ext cx="0" cy="0"/>
          <a:chOff x="0" y="0"/>
          <a:chExt cx="0" cy="0"/>
        </a:xfrm>
      </p:grpSpPr>
      <p:sp>
        <p:nvSpPr>
          <p:cNvPr id="122" name="Google Shape;122;p12"/>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2"/>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124" name="Google Shape;124;p12"/>
          <p:cNvGrpSpPr/>
          <p:nvPr/>
        </p:nvGrpSpPr>
        <p:grpSpPr>
          <a:xfrm>
            <a:off x="818844" y="502333"/>
            <a:ext cx="2324700" cy="2324700"/>
            <a:chOff x="-474900" y="321200"/>
            <a:chExt cx="2324700" cy="2324700"/>
          </a:xfrm>
        </p:grpSpPr>
        <p:sp>
          <p:nvSpPr>
            <p:cNvPr id="125" name="Google Shape;125;p12"/>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2"/>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2"/>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2"/>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12"/>
          <p:cNvSpPr/>
          <p:nvPr/>
        </p:nvSpPr>
        <p:spPr>
          <a:xfrm>
            <a:off x="1794525" y="-407900"/>
            <a:ext cx="5959200" cy="5959200"/>
          </a:xfrm>
          <a:prstGeom prst="ellipse">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 background">
  <p:cSld name="BLANK_1">
    <p:bg>
      <p:bgPr>
        <a:solidFill>
          <a:srgbClr val="000000"/>
        </a:solidFill>
        <a:effectLst/>
      </p:bgPr>
    </p:bg>
    <p:spTree>
      <p:nvGrpSpPr>
        <p:cNvPr id="1" name="Shape 130"/>
        <p:cNvGrpSpPr/>
        <p:nvPr/>
      </p:nvGrpSpPr>
      <p:grpSpPr>
        <a:xfrm>
          <a:off x="0" y="0"/>
          <a:ext cx="0" cy="0"/>
          <a:chOff x="0" y="0"/>
          <a:chExt cx="0" cy="0"/>
        </a:xfrm>
      </p:grpSpPr>
      <p:sp>
        <p:nvSpPr>
          <p:cNvPr id="131" name="Google Shape;131;p13"/>
          <p:cNvSpPr/>
          <p:nvPr/>
        </p:nvSpPr>
        <p:spPr>
          <a:xfrm>
            <a:off x="-704850" y="-2705100"/>
            <a:ext cx="10553700" cy="10553700"/>
          </a:xfrm>
          <a:prstGeom prst="donut">
            <a:avLst>
              <a:gd name="adj" fmla="val 104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8556000" y="4576450"/>
            <a:ext cx="435600" cy="4356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764000" y="-1236275"/>
            <a:ext cx="7616100" cy="76161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1198300" y="-801975"/>
            <a:ext cx="6747000" cy="67470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2267900" y="267625"/>
            <a:ext cx="4608300" cy="46083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555875" y="4576450"/>
            <a:ext cx="435600" cy="435600"/>
          </a:xfrm>
          <a:prstGeom prst="rect">
            <a:avLst/>
          </a:prstGeom>
          <a:noFill/>
          <a:ln>
            <a:noFill/>
          </a:ln>
        </p:spPr>
        <p:txBody>
          <a:bodyPr spcFirstLastPara="1" wrap="square" lIns="91425" tIns="91425" rIns="91425" bIns="91425" anchor="ctr" anchorCtr="0">
            <a:noAutofit/>
          </a:bodyPr>
          <a:lstStyle>
            <a:lvl1pPr lvl="0" algn="ctr">
              <a:buNone/>
              <a:defRPr sz="1000" b="1">
                <a:solidFill>
                  <a:srgbClr val="FFFFFF"/>
                </a:solidFill>
                <a:latin typeface="Poppins"/>
                <a:ea typeface="Poppins"/>
                <a:cs typeface="Poppins"/>
                <a:sym typeface="Poppins"/>
              </a:defRPr>
            </a:lvl1pPr>
            <a:lvl2pPr lvl="1" algn="ctr">
              <a:buNone/>
              <a:defRPr sz="1000" b="1">
                <a:solidFill>
                  <a:srgbClr val="FFFFFF"/>
                </a:solidFill>
                <a:latin typeface="Poppins"/>
                <a:ea typeface="Poppins"/>
                <a:cs typeface="Poppins"/>
                <a:sym typeface="Poppins"/>
              </a:defRPr>
            </a:lvl2pPr>
            <a:lvl3pPr lvl="2" algn="ctr">
              <a:buNone/>
              <a:defRPr sz="1000" b="1">
                <a:solidFill>
                  <a:srgbClr val="FFFFFF"/>
                </a:solidFill>
                <a:latin typeface="Poppins"/>
                <a:ea typeface="Poppins"/>
                <a:cs typeface="Poppins"/>
                <a:sym typeface="Poppins"/>
              </a:defRPr>
            </a:lvl3pPr>
            <a:lvl4pPr lvl="3" algn="ctr">
              <a:buNone/>
              <a:defRPr sz="1000" b="1">
                <a:solidFill>
                  <a:srgbClr val="FFFFFF"/>
                </a:solidFill>
                <a:latin typeface="Poppins"/>
                <a:ea typeface="Poppins"/>
                <a:cs typeface="Poppins"/>
                <a:sym typeface="Poppins"/>
              </a:defRPr>
            </a:lvl4pPr>
            <a:lvl5pPr lvl="4" algn="ctr">
              <a:buNone/>
              <a:defRPr sz="1000" b="1">
                <a:solidFill>
                  <a:srgbClr val="FFFFFF"/>
                </a:solidFill>
                <a:latin typeface="Poppins"/>
                <a:ea typeface="Poppins"/>
                <a:cs typeface="Poppins"/>
                <a:sym typeface="Poppins"/>
              </a:defRPr>
            </a:lvl5pPr>
            <a:lvl6pPr lvl="5" algn="ctr">
              <a:buNone/>
              <a:defRPr sz="1000" b="1">
                <a:solidFill>
                  <a:srgbClr val="FFFFFF"/>
                </a:solidFill>
                <a:latin typeface="Poppins"/>
                <a:ea typeface="Poppins"/>
                <a:cs typeface="Poppins"/>
                <a:sym typeface="Poppins"/>
              </a:defRPr>
            </a:lvl6pPr>
            <a:lvl7pPr lvl="6" algn="ctr">
              <a:buNone/>
              <a:defRPr sz="1000" b="1">
                <a:solidFill>
                  <a:srgbClr val="FFFFFF"/>
                </a:solidFill>
                <a:latin typeface="Poppins"/>
                <a:ea typeface="Poppins"/>
                <a:cs typeface="Poppins"/>
                <a:sym typeface="Poppins"/>
              </a:defRPr>
            </a:lvl7pPr>
            <a:lvl8pPr lvl="7" algn="ctr">
              <a:buNone/>
              <a:defRPr sz="1000" b="1">
                <a:solidFill>
                  <a:srgbClr val="FFFFFF"/>
                </a:solidFill>
                <a:latin typeface="Poppins"/>
                <a:ea typeface="Poppins"/>
                <a:cs typeface="Poppins"/>
                <a:sym typeface="Poppins"/>
              </a:defRPr>
            </a:lvl8pPr>
            <a:lvl9pPr lvl="8" algn="ctr">
              <a:buNone/>
              <a:defRPr sz="1000" b="1">
                <a:solidFill>
                  <a:srgbClr val="FFFFFF"/>
                </a:solidFill>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457200" y="1166125"/>
            <a:ext cx="5220300" cy="6831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1pPr>
            <a:lvl2pPr lvl="1">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2pPr>
            <a:lvl3pPr lvl="2">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3pPr>
            <a:lvl4pPr lvl="3">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4pPr>
            <a:lvl5pPr lvl="4">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5pPr>
            <a:lvl6pPr lvl="5">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6pPr>
            <a:lvl7pPr lvl="6">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7pPr>
            <a:lvl8pPr lvl="7">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8pPr>
            <a:lvl9pPr lvl="8">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9pPr>
          </a:lstStyle>
          <a:p>
            <a:endParaRPr/>
          </a:p>
        </p:txBody>
      </p:sp>
      <p:sp>
        <p:nvSpPr>
          <p:cNvPr id="8" name="Google Shape;8;p1"/>
          <p:cNvSpPr txBox="1">
            <a:spLocks noGrp="1"/>
          </p:cNvSpPr>
          <p:nvPr>
            <p:ph type="body" idx="1"/>
          </p:nvPr>
        </p:nvSpPr>
        <p:spPr>
          <a:xfrm>
            <a:off x="1069625" y="1958050"/>
            <a:ext cx="4608300" cy="2618400"/>
          </a:xfrm>
          <a:prstGeom prst="rect">
            <a:avLst/>
          </a:prstGeom>
          <a:noFill/>
          <a:ln>
            <a:noFill/>
          </a:ln>
        </p:spPr>
        <p:txBody>
          <a:bodyPr spcFirstLastPara="1" wrap="square" lIns="91425" tIns="91425" rIns="91425" bIns="91425" anchor="t" anchorCtr="0"/>
          <a:lstStyle>
            <a:lvl1pPr marL="457200" lvl="0" indent="-330200">
              <a:spcBef>
                <a:spcPts val="60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1pPr>
            <a:lvl2pPr marL="914400" lvl="1"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2pPr>
            <a:lvl3pPr marL="1371600" lvl="2"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3pPr>
            <a:lvl4pPr marL="1828800" lvl="3"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4pPr>
            <a:lvl5pPr marL="2286000" lvl="4"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5pPr>
            <a:lvl6pPr marL="2743200" lvl="5"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6pPr>
            <a:lvl7pPr marL="3200400" lvl="6"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7pPr>
            <a:lvl8pPr marL="3657600" lvl="7"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8pPr>
            <a:lvl9pPr marL="4114800" lvl="8"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4" r:id="rId4"/>
    <p:sldLayoutId id="2147483658" r:id="rId5"/>
    <p:sldLayoutId id="2147483659" r:id="rId6"/>
  </p:sldLayoutIdLst>
  <p:transition>
    <p:fade thruBlk="1"/>
  </p:transition>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4"/>
          <p:cNvSpPr txBox="1">
            <a:spLocks noGrp="1"/>
          </p:cNvSpPr>
          <p:nvPr>
            <p:ph type="ctrTitle"/>
          </p:nvPr>
        </p:nvSpPr>
        <p:spPr>
          <a:xfrm>
            <a:off x="2211600" y="1991850"/>
            <a:ext cx="47208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Self monitoring</a:t>
            </a:r>
            <a:r>
              <a:rPr lang="en-IN" dirty="0"/>
              <a:t> </a:t>
            </a:r>
            <a:r>
              <a:rPr lang="en-US" dirty="0"/>
              <a:t/>
            </a:r>
            <a:br>
              <a:rPr lang="en-US" dirty="0"/>
            </a:br>
            <a:endParaRPr dirty="0"/>
          </a:p>
        </p:txBody>
      </p:sp>
      <p:grpSp>
        <p:nvGrpSpPr>
          <p:cNvPr id="142" name="Google Shape;142;p14"/>
          <p:cNvGrpSpPr/>
          <p:nvPr/>
        </p:nvGrpSpPr>
        <p:grpSpPr>
          <a:xfrm>
            <a:off x="1311079" y="985525"/>
            <a:ext cx="832106" cy="832102"/>
            <a:chOff x="1923675" y="1633650"/>
            <a:chExt cx="436000" cy="435975"/>
          </a:xfrm>
        </p:grpSpPr>
        <p:sp>
          <p:nvSpPr>
            <p:cNvPr id="143" name="Google Shape;143;p14"/>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4"/>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4"/>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4"/>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4"/>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B671049F-ADA0-458C-B957-71C702B419C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
        <p:nvSpPr>
          <p:cNvPr id="5" name="TextBox 4">
            <a:extLst>
              <a:ext uri="{FF2B5EF4-FFF2-40B4-BE49-F238E27FC236}">
                <a16:creationId xmlns:a16="http://schemas.microsoft.com/office/drawing/2014/main" xmlns="" id="{3DC298F7-9C17-42D4-AAC5-A7D337BAA3F3}"/>
              </a:ext>
            </a:extLst>
          </p:cNvPr>
          <p:cNvSpPr txBox="1"/>
          <p:nvPr/>
        </p:nvSpPr>
        <p:spPr>
          <a:xfrm>
            <a:off x="1414130" y="531628"/>
            <a:ext cx="3817089" cy="338143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latin typeface="Poppins Light" panose="020B0604020202020204" charset="0"/>
                <a:cs typeface="Poppins Light" panose="020B0604020202020204" charset="0"/>
              </a:rPr>
              <a:t>It   involves cultivating habits of mind such as experiencing information as novel, thinking of "facts" as conditional, seeing situations from multiple perspectives, suspending categorization and judgment, and engaging in self-questioning. </a:t>
            </a:r>
            <a:endParaRPr lang="x-none" sz="1600" dirty="0">
              <a:latin typeface="Poppins Light" panose="020B0604020202020204" charset="0"/>
              <a:cs typeface="Poppins Light" panose="020B0604020202020204" charset="0"/>
            </a:endParaRPr>
          </a:p>
        </p:txBody>
      </p:sp>
      <p:pic>
        <p:nvPicPr>
          <p:cNvPr id="6" name="Picture 5">
            <a:extLst>
              <a:ext uri="{FF2B5EF4-FFF2-40B4-BE49-F238E27FC236}">
                <a16:creationId xmlns:a16="http://schemas.microsoft.com/office/drawing/2014/main" xmlns="" id="{6C42FD69-8D04-465C-B4B9-130E002FAB4A}"/>
              </a:ext>
            </a:extLst>
          </p:cNvPr>
          <p:cNvPicPr>
            <a:picLocks noChangeAspect="1"/>
          </p:cNvPicPr>
          <p:nvPr/>
        </p:nvPicPr>
        <p:blipFill>
          <a:blip r:embed="rId2"/>
          <a:stretch>
            <a:fillRect/>
          </a:stretch>
        </p:blipFill>
        <p:spPr>
          <a:xfrm>
            <a:off x="5642345" y="531628"/>
            <a:ext cx="3048000" cy="2162175"/>
          </a:xfrm>
          <a:prstGeom prst="rect">
            <a:avLst/>
          </a:prstGeom>
        </p:spPr>
      </p:pic>
      <p:pic>
        <p:nvPicPr>
          <p:cNvPr id="7" name="Picture 6">
            <a:extLst>
              <a:ext uri="{FF2B5EF4-FFF2-40B4-BE49-F238E27FC236}">
                <a16:creationId xmlns:a16="http://schemas.microsoft.com/office/drawing/2014/main" xmlns="" id="{020E7160-81FC-4854-A3C2-D50EFAD21B39}"/>
              </a:ext>
            </a:extLst>
          </p:cNvPr>
          <p:cNvPicPr>
            <a:picLocks noChangeAspect="1"/>
          </p:cNvPicPr>
          <p:nvPr/>
        </p:nvPicPr>
        <p:blipFill>
          <a:blip r:embed="rId3"/>
          <a:stretch>
            <a:fillRect/>
          </a:stretch>
        </p:blipFill>
        <p:spPr>
          <a:xfrm>
            <a:off x="5642345" y="2693803"/>
            <a:ext cx="3048000" cy="1882647"/>
          </a:xfrm>
          <a:prstGeom prst="rect">
            <a:avLst/>
          </a:prstGeom>
        </p:spPr>
      </p:pic>
    </p:spTree>
    <p:extLst>
      <p:ext uri="{BB962C8B-B14F-4D97-AF65-F5344CB8AC3E}">
        <p14:creationId xmlns:p14="http://schemas.microsoft.com/office/powerpoint/2010/main" val="3135796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1"/>
          <p:cNvSpPr txBox="1">
            <a:spLocks noGrp="1"/>
          </p:cNvSpPr>
          <p:nvPr>
            <p:ph type="body" idx="1"/>
          </p:nvPr>
        </p:nvSpPr>
        <p:spPr>
          <a:xfrm>
            <a:off x="838771" y="1477084"/>
            <a:ext cx="2236800" cy="2618400"/>
          </a:xfrm>
          <a:prstGeom prst="rect">
            <a:avLst/>
          </a:prstGeom>
        </p:spPr>
        <p:txBody>
          <a:bodyPr spcFirstLastPara="1" wrap="square" lIns="91425" tIns="91425" rIns="91425" bIns="91425" anchor="t" anchorCtr="0">
            <a:noAutofit/>
          </a:bodyPr>
          <a:lstStyle/>
          <a:p>
            <a:pPr marL="0" lvl="0" indent="0">
              <a:buNone/>
            </a:pPr>
            <a:r>
              <a:rPr lang="en-US" dirty="0"/>
              <a:t>Those who monitor themselves in a highly meticulous manner are considered </a:t>
            </a:r>
            <a:r>
              <a:rPr lang="en-US" b="1" dirty="0"/>
              <a:t>high self-monitors. </a:t>
            </a:r>
            <a:r>
              <a:rPr lang="en-US" dirty="0"/>
              <a:t>They tend to project a particular image of themselves in order to fit in or impress others. High self-monitors readily adjust their behavior to the situation at hand.</a:t>
            </a:r>
          </a:p>
          <a:p>
            <a:pPr marL="0" lvl="0" indent="0">
              <a:buNone/>
            </a:pPr>
            <a:endParaRPr lang="en-US" dirty="0"/>
          </a:p>
        </p:txBody>
      </p:sp>
      <p:sp>
        <p:nvSpPr>
          <p:cNvPr id="225" name="Google Shape;225;p21"/>
          <p:cNvSpPr txBox="1">
            <a:spLocks noGrp="1"/>
          </p:cNvSpPr>
          <p:nvPr>
            <p:ph type="title"/>
          </p:nvPr>
        </p:nvSpPr>
        <p:spPr>
          <a:xfrm>
            <a:off x="457357" y="194909"/>
            <a:ext cx="5220300" cy="128217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Types of self monitoring</a:t>
            </a:r>
            <a:endParaRPr dirty="0"/>
          </a:p>
        </p:txBody>
      </p:sp>
      <p:sp>
        <p:nvSpPr>
          <p:cNvPr id="226" name="Google Shape;226;p21"/>
          <p:cNvSpPr txBox="1">
            <a:spLocks noGrp="1"/>
          </p:cNvSpPr>
          <p:nvPr>
            <p:ph type="body" idx="2"/>
          </p:nvPr>
        </p:nvSpPr>
        <p:spPr>
          <a:xfrm>
            <a:off x="3159499" y="1477084"/>
            <a:ext cx="3146763" cy="2169058"/>
          </a:xfrm>
          <a:prstGeom prst="rect">
            <a:avLst/>
          </a:prstGeom>
        </p:spPr>
        <p:txBody>
          <a:bodyPr spcFirstLastPara="1" wrap="square" lIns="91425" tIns="91425" rIns="91425" bIns="91425" anchor="t" anchorCtr="0">
            <a:noAutofit/>
          </a:bodyPr>
          <a:lstStyle/>
          <a:p>
            <a:pPr marL="0" lvl="0" indent="0">
              <a:buNone/>
            </a:pPr>
            <a:r>
              <a:rPr lang="en-US" b="1" dirty="0"/>
              <a:t>Low self-monitors</a:t>
            </a:r>
            <a:r>
              <a:rPr lang="en-US" dirty="0"/>
              <a:t>, on the other hand, tend to regulate themselves according to their own internal beliefs and are typically less concerned with social context. They tend to project an image true to their inner selves rather than put on a facade. Low self-monitors tend to care little about adjusting their behavior to the social situation and keep the same beliefs and attitudes regardless of others’ opinions.</a:t>
            </a:r>
          </a:p>
          <a:p>
            <a:pPr marL="0" lvl="0" indent="0" algn="l" rtl="0">
              <a:spcBef>
                <a:spcPts val="600"/>
              </a:spcBef>
              <a:spcAft>
                <a:spcPts val="0"/>
              </a:spcAft>
              <a:buNone/>
            </a:pPr>
            <a:endParaRPr dirty="0"/>
          </a:p>
        </p:txBody>
      </p:sp>
      <p:sp>
        <p:nvSpPr>
          <p:cNvPr id="227" name="Google Shape;227;p2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a:p>
        </p:txBody>
      </p:sp>
      <p:pic>
        <p:nvPicPr>
          <p:cNvPr id="228" name="Google Shape;228;p21"/>
          <p:cNvPicPr preferRelativeResize="0"/>
          <p:nvPr/>
        </p:nvPicPr>
        <p:blipFill rotWithShape="1">
          <a:blip r:embed="rId3">
            <a:alphaModFix/>
          </a:blip>
          <a:srcRect/>
          <a:stretch/>
        </p:blipFill>
        <p:spPr>
          <a:xfrm>
            <a:off x="6372150" y="1054450"/>
            <a:ext cx="3034500" cy="3034500"/>
          </a:xfrm>
          <a:prstGeom prst="ellipse">
            <a:avLst/>
          </a:prstGeom>
          <a:noFill/>
          <a:ln>
            <a:noFill/>
          </a:ln>
        </p:spPr>
      </p:pic>
      <p:grpSp>
        <p:nvGrpSpPr>
          <p:cNvPr id="229" name="Google Shape;229;p21"/>
          <p:cNvGrpSpPr/>
          <p:nvPr/>
        </p:nvGrpSpPr>
        <p:grpSpPr>
          <a:xfrm>
            <a:off x="5853100" y="3068600"/>
            <a:ext cx="1539600" cy="1539600"/>
            <a:chOff x="6680825" y="2549350"/>
            <a:chExt cx="1539600" cy="1539600"/>
          </a:xfrm>
        </p:grpSpPr>
        <p:sp>
          <p:nvSpPr>
            <p:cNvPr id="230" name="Google Shape;230;p21"/>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1"/>
            <p:cNvSpPr/>
            <p:nvPr/>
          </p:nvSpPr>
          <p:spPr>
            <a:xfrm>
              <a:off x="6894850" y="2763375"/>
              <a:ext cx="1111200" cy="11112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1"/>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233;p21"/>
          <p:cNvSpPr/>
          <p:nvPr/>
        </p:nvSpPr>
        <p:spPr>
          <a:xfrm>
            <a:off x="6454511" y="367001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6357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2A814539-3CD4-4DBB-8952-455C280F5DA2}"/>
              </a:ext>
            </a:extLst>
          </p:cNvPr>
          <p:cNvSpPr>
            <a:spLocks noGrp="1"/>
          </p:cNvSpPr>
          <p:nvPr>
            <p:ph type="title"/>
          </p:nvPr>
        </p:nvSpPr>
        <p:spPr>
          <a:xfrm>
            <a:off x="457325" y="819058"/>
            <a:ext cx="5220300" cy="683100"/>
          </a:xfrm>
        </p:spPr>
        <p:txBody>
          <a:bodyPr/>
          <a:lstStyle/>
          <a:p>
            <a:r>
              <a:rPr lang="en-US" dirty="0"/>
              <a:t>Self monitoring scale</a:t>
            </a:r>
            <a:endParaRPr lang="x-none" dirty="0"/>
          </a:p>
        </p:txBody>
      </p:sp>
      <p:sp>
        <p:nvSpPr>
          <p:cNvPr id="7" name="Text Placeholder 6">
            <a:extLst>
              <a:ext uri="{FF2B5EF4-FFF2-40B4-BE49-F238E27FC236}">
                <a16:creationId xmlns:a16="http://schemas.microsoft.com/office/drawing/2014/main" xmlns="" id="{25EFF6BA-9858-4C1D-B3A5-09131D3DAB17}"/>
              </a:ext>
            </a:extLst>
          </p:cNvPr>
          <p:cNvSpPr>
            <a:spLocks noGrp="1"/>
          </p:cNvSpPr>
          <p:nvPr>
            <p:ph type="body" idx="1"/>
          </p:nvPr>
        </p:nvSpPr>
        <p:spPr>
          <a:xfrm>
            <a:off x="995197" y="1552912"/>
            <a:ext cx="6628347" cy="2088431"/>
          </a:xfrm>
        </p:spPr>
        <p:txBody>
          <a:bodyPr/>
          <a:lstStyle/>
          <a:p>
            <a:pPr marL="127000" indent="0">
              <a:buNone/>
            </a:pPr>
            <a:r>
              <a:rPr lang="en-US" dirty="0"/>
              <a:t>The self monitoring scale measures the extent to which an individual has the will and ability to modify how they are perceived by others. This test was developed by Mark Snyder (1974).</a:t>
            </a:r>
          </a:p>
          <a:p>
            <a:pPr marL="127000" indent="0">
              <a:buNone/>
            </a:pPr>
            <a:endParaRPr lang="en-US" dirty="0"/>
          </a:p>
          <a:p>
            <a:pPr marL="127000" indent="0">
              <a:buNone/>
            </a:pPr>
            <a:r>
              <a:rPr lang="en-US" dirty="0"/>
              <a:t>The test consists of twenty five items that could possibly apply to yourself that you must rate as true or false. Each item should be responded to quickly without over-thinking. The test should take no more than two minutes.</a:t>
            </a:r>
          </a:p>
        </p:txBody>
      </p:sp>
      <p:sp>
        <p:nvSpPr>
          <p:cNvPr id="5" name="Slide Number Placeholder 4">
            <a:extLst>
              <a:ext uri="{FF2B5EF4-FFF2-40B4-BE49-F238E27FC236}">
                <a16:creationId xmlns:a16="http://schemas.microsoft.com/office/drawing/2014/main" xmlns="" id="{6FAB3E02-7531-4AF8-8D19-F0D5D8D1C81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1905600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6FAB3E02-7531-4AF8-8D19-F0D5D8D1C81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pic>
        <p:nvPicPr>
          <p:cNvPr id="9" name="Picture 8">
            <a:extLst>
              <a:ext uri="{FF2B5EF4-FFF2-40B4-BE49-F238E27FC236}">
                <a16:creationId xmlns:a16="http://schemas.microsoft.com/office/drawing/2014/main" xmlns="" id="{41D910F9-DF36-4AB7-9F3E-59CF4780C864}"/>
              </a:ext>
            </a:extLst>
          </p:cNvPr>
          <p:cNvPicPr>
            <a:picLocks noChangeAspect="1"/>
          </p:cNvPicPr>
          <p:nvPr/>
        </p:nvPicPr>
        <p:blipFill>
          <a:blip r:embed="rId2"/>
          <a:stretch>
            <a:fillRect/>
          </a:stretch>
        </p:blipFill>
        <p:spPr>
          <a:xfrm>
            <a:off x="1850065" y="0"/>
            <a:ext cx="5752214" cy="5143500"/>
          </a:xfrm>
          <a:prstGeom prst="rect">
            <a:avLst/>
          </a:prstGeom>
        </p:spPr>
      </p:pic>
    </p:spTree>
    <p:extLst>
      <p:ext uri="{BB962C8B-B14F-4D97-AF65-F5344CB8AC3E}">
        <p14:creationId xmlns:p14="http://schemas.microsoft.com/office/powerpoint/2010/main" val="4281643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6FAB3E02-7531-4AF8-8D19-F0D5D8D1C81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pic>
        <p:nvPicPr>
          <p:cNvPr id="10" name="Picture 9">
            <a:extLst>
              <a:ext uri="{FF2B5EF4-FFF2-40B4-BE49-F238E27FC236}">
                <a16:creationId xmlns:a16="http://schemas.microsoft.com/office/drawing/2014/main" xmlns="" id="{91C7277F-96FB-4536-8A6A-0FED15EF1FE3}"/>
              </a:ext>
            </a:extLst>
          </p:cNvPr>
          <p:cNvPicPr>
            <a:picLocks noChangeAspect="1"/>
          </p:cNvPicPr>
          <p:nvPr/>
        </p:nvPicPr>
        <p:blipFill>
          <a:blip r:embed="rId2"/>
          <a:stretch>
            <a:fillRect/>
          </a:stretch>
        </p:blipFill>
        <p:spPr>
          <a:xfrm>
            <a:off x="1701208" y="982053"/>
            <a:ext cx="5571461" cy="3728169"/>
          </a:xfrm>
          <a:prstGeom prst="rect">
            <a:avLst/>
          </a:prstGeom>
        </p:spPr>
      </p:pic>
    </p:spTree>
    <p:extLst>
      <p:ext uri="{BB962C8B-B14F-4D97-AF65-F5344CB8AC3E}">
        <p14:creationId xmlns:p14="http://schemas.microsoft.com/office/powerpoint/2010/main" val="4271126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2A814539-3CD4-4DBB-8952-455C280F5DA2}"/>
              </a:ext>
            </a:extLst>
          </p:cNvPr>
          <p:cNvSpPr>
            <a:spLocks noGrp="1"/>
          </p:cNvSpPr>
          <p:nvPr>
            <p:ph type="title"/>
          </p:nvPr>
        </p:nvSpPr>
        <p:spPr>
          <a:xfrm>
            <a:off x="457325" y="819058"/>
            <a:ext cx="5220300" cy="683100"/>
          </a:xfrm>
        </p:spPr>
        <p:txBody>
          <a:bodyPr/>
          <a:lstStyle/>
          <a:p>
            <a:r>
              <a:rPr lang="en-US" dirty="0"/>
              <a:t>Self monitoring in health psychology</a:t>
            </a:r>
            <a:endParaRPr lang="x-none" dirty="0"/>
          </a:p>
        </p:txBody>
      </p:sp>
      <p:sp>
        <p:nvSpPr>
          <p:cNvPr id="7" name="Text Placeholder 6">
            <a:extLst>
              <a:ext uri="{FF2B5EF4-FFF2-40B4-BE49-F238E27FC236}">
                <a16:creationId xmlns:a16="http://schemas.microsoft.com/office/drawing/2014/main" xmlns="" id="{25EFF6BA-9858-4C1D-B3A5-09131D3DAB17}"/>
              </a:ext>
            </a:extLst>
          </p:cNvPr>
          <p:cNvSpPr>
            <a:spLocks noGrp="1"/>
          </p:cNvSpPr>
          <p:nvPr>
            <p:ph type="body" idx="1"/>
          </p:nvPr>
        </p:nvSpPr>
        <p:spPr>
          <a:xfrm>
            <a:off x="995197" y="1552912"/>
            <a:ext cx="6628347" cy="2088431"/>
          </a:xfrm>
        </p:spPr>
        <p:txBody>
          <a:bodyPr/>
          <a:lstStyle/>
          <a:p>
            <a:pPr marL="127000" indent="0">
              <a:buNone/>
            </a:pPr>
            <a:r>
              <a:rPr lang="en-US" dirty="0"/>
              <a:t> Self-monitoring in the context of chronic illness has been defined as the patient undertaking one or more of the following activities</a:t>
            </a:r>
          </a:p>
          <a:p>
            <a:pPr>
              <a:lnSpc>
                <a:spcPct val="150000"/>
              </a:lnSpc>
            </a:pPr>
            <a:r>
              <a:rPr lang="en-US" dirty="0"/>
              <a:t> (</a:t>
            </a:r>
            <a:r>
              <a:rPr lang="en-US" dirty="0" err="1"/>
              <a:t>i</a:t>
            </a:r>
            <a:r>
              <a:rPr lang="en-US" dirty="0"/>
              <a:t>) self-measurement of vital signs, symptoms, </a:t>
            </a:r>
            <a:r>
              <a:rPr lang="en-US" dirty="0" err="1"/>
              <a:t>behaviour</a:t>
            </a:r>
            <a:r>
              <a:rPr lang="en-US" dirty="0"/>
              <a:t> or psychological well-being</a:t>
            </a:r>
          </a:p>
          <a:p>
            <a:pPr>
              <a:lnSpc>
                <a:spcPct val="150000"/>
              </a:lnSpc>
            </a:pPr>
            <a:r>
              <a:rPr lang="en-US" dirty="0"/>
              <a:t> (ii) self-interpretation of this data</a:t>
            </a:r>
          </a:p>
          <a:p>
            <a:pPr>
              <a:lnSpc>
                <a:spcPct val="150000"/>
              </a:lnSpc>
            </a:pPr>
            <a:r>
              <a:rPr lang="en-US" dirty="0"/>
              <a:t> (iii) self-adjustment of medication, treatment, lifestyle or help-seeking </a:t>
            </a:r>
            <a:r>
              <a:rPr lang="en-US" dirty="0" err="1"/>
              <a:t>behaviour</a:t>
            </a:r>
            <a:endParaRPr lang="en-US" dirty="0"/>
          </a:p>
        </p:txBody>
      </p:sp>
      <p:sp>
        <p:nvSpPr>
          <p:cNvPr id="5" name="Slide Number Placeholder 4">
            <a:extLst>
              <a:ext uri="{FF2B5EF4-FFF2-40B4-BE49-F238E27FC236}">
                <a16:creationId xmlns:a16="http://schemas.microsoft.com/office/drawing/2014/main" xmlns="" id="{6FAB3E02-7531-4AF8-8D19-F0D5D8D1C81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3997123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2A814539-3CD4-4DBB-8952-455C280F5DA2}"/>
              </a:ext>
            </a:extLst>
          </p:cNvPr>
          <p:cNvSpPr>
            <a:spLocks noGrp="1"/>
          </p:cNvSpPr>
          <p:nvPr>
            <p:ph type="title"/>
          </p:nvPr>
        </p:nvSpPr>
        <p:spPr>
          <a:xfrm>
            <a:off x="786935" y="1074239"/>
            <a:ext cx="5220300" cy="683100"/>
          </a:xfrm>
        </p:spPr>
        <p:txBody>
          <a:bodyPr/>
          <a:lstStyle/>
          <a:p>
            <a:r>
              <a:rPr lang="en-US" dirty="0"/>
              <a:t>Implications</a:t>
            </a:r>
            <a:endParaRPr lang="x-none" dirty="0"/>
          </a:p>
        </p:txBody>
      </p:sp>
      <p:sp>
        <p:nvSpPr>
          <p:cNvPr id="7" name="Text Placeholder 6">
            <a:extLst>
              <a:ext uri="{FF2B5EF4-FFF2-40B4-BE49-F238E27FC236}">
                <a16:creationId xmlns:a16="http://schemas.microsoft.com/office/drawing/2014/main" xmlns="" id="{25EFF6BA-9858-4C1D-B3A5-09131D3DAB17}"/>
              </a:ext>
            </a:extLst>
          </p:cNvPr>
          <p:cNvSpPr>
            <a:spLocks noGrp="1"/>
          </p:cNvSpPr>
          <p:nvPr>
            <p:ph type="body" idx="1"/>
          </p:nvPr>
        </p:nvSpPr>
        <p:spPr>
          <a:xfrm>
            <a:off x="1257827" y="2116437"/>
            <a:ext cx="5706500" cy="2338605"/>
          </a:xfrm>
        </p:spPr>
        <p:txBody>
          <a:bodyPr/>
          <a:lstStyle/>
          <a:p>
            <a:r>
              <a:rPr lang="en-US" b="1" dirty="0"/>
              <a:t>Clinical use</a:t>
            </a:r>
          </a:p>
          <a:p>
            <a:pPr marL="127000" indent="0">
              <a:buNone/>
            </a:pPr>
            <a:r>
              <a:rPr lang="en-US" dirty="0"/>
              <a:t>The clinical benefits of self-monitoring in chronic illness include reductions in HbA1c , improvements in blood pressure , and reductions in mortality and adverse events . As a result, self-monitoring is part of recommended practice in a number of chronic conditions.</a:t>
            </a:r>
          </a:p>
        </p:txBody>
      </p:sp>
      <p:sp>
        <p:nvSpPr>
          <p:cNvPr id="5" name="Slide Number Placeholder 4">
            <a:extLst>
              <a:ext uri="{FF2B5EF4-FFF2-40B4-BE49-F238E27FC236}">
                <a16:creationId xmlns:a16="http://schemas.microsoft.com/office/drawing/2014/main" xmlns="" id="{6FAB3E02-7531-4AF8-8D19-F0D5D8D1C81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400553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25EFF6BA-9858-4C1D-B3A5-09131D3DAB17}"/>
              </a:ext>
            </a:extLst>
          </p:cNvPr>
          <p:cNvSpPr>
            <a:spLocks noGrp="1"/>
          </p:cNvSpPr>
          <p:nvPr>
            <p:ph type="body" idx="1"/>
          </p:nvPr>
        </p:nvSpPr>
        <p:spPr>
          <a:xfrm>
            <a:off x="478465" y="489098"/>
            <a:ext cx="7453423" cy="4087352"/>
          </a:xfrm>
        </p:spPr>
        <p:txBody>
          <a:bodyPr/>
          <a:lstStyle/>
          <a:p>
            <a:r>
              <a:rPr lang="en-US" b="1" dirty="0"/>
              <a:t>Self monitoring devices and apps</a:t>
            </a:r>
          </a:p>
          <a:p>
            <a:pPr marL="127000" indent="0">
              <a:buNone/>
            </a:pPr>
            <a:r>
              <a:rPr lang="en-US" dirty="0"/>
              <a:t> an increasing number of people are using personal gadgets to monitor their own fitness and health indicators, plus how they use their time, in order to improve wellbeing and personal efficiency. individuals use intelligent tools like wearable sensors and mobile apps to collect, process and display a wealth of personal data to help them monitor and manage all aspects of their personal health.</a:t>
            </a:r>
          </a:p>
          <a:p>
            <a:endParaRPr lang="en-US" dirty="0"/>
          </a:p>
          <a:p>
            <a:r>
              <a:rPr lang="en-US" b="1" dirty="0"/>
              <a:t>Self monitoring and BP</a:t>
            </a:r>
          </a:p>
          <a:p>
            <a:pPr marL="127000" indent="0">
              <a:buNone/>
            </a:pPr>
            <a:r>
              <a:rPr lang="en-US" dirty="0"/>
              <a:t>Evidence from clinical trials has shown us that patients with hypertension who self-monitor their blood pressure (BP) tend to have lower BP than those patients who don’t. It is likely that self-monitoring supports changes in </a:t>
            </a:r>
            <a:r>
              <a:rPr lang="en-US" dirty="0" err="1"/>
              <a:t>behaviour</a:t>
            </a:r>
            <a:r>
              <a:rPr lang="en-US" dirty="0"/>
              <a:t> in the patients, their doctors or both.</a:t>
            </a:r>
          </a:p>
          <a:p>
            <a:endParaRPr lang="en-US" dirty="0"/>
          </a:p>
        </p:txBody>
      </p:sp>
      <p:sp>
        <p:nvSpPr>
          <p:cNvPr id="5" name="Slide Number Placeholder 4">
            <a:extLst>
              <a:ext uri="{FF2B5EF4-FFF2-40B4-BE49-F238E27FC236}">
                <a16:creationId xmlns:a16="http://schemas.microsoft.com/office/drawing/2014/main" xmlns="" id="{6FAB3E02-7531-4AF8-8D19-F0D5D8D1C81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2719188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5E2AC5F0-0D7C-46AD-9F0C-582CA23C18F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pic>
        <p:nvPicPr>
          <p:cNvPr id="5" name="Picture 4">
            <a:extLst>
              <a:ext uri="{FF2B5EF4-FFF2-40B4-BE49-F238E27FC236}">
                <a16:creationId xmlns:a16="http://schemas.microsoft.com/office/drawing/2014/main" xmlns="" id="{456BE61E-A368-446B-9844-E010470C7AF3}"/>
              </a:ext>
            </a:extLst>
          </p:cNvPr>
          <p:cNvPicPr>
            <a:picLocks noChangeAspect="1"/>
          </p:cNvPicPr>
          <p:nvPr/>
        </p:nvPicPr>
        <p:blipFill>
          <a:blip r:embed="rId2"/>
          <a:stretch>
            <a:fillRect/>
          </a:stretch>
        </p:blipFill>
        <p:spPr>
          <a:xfrm>
            <a:off x="0" y="5538"/>
            <a:ext cx="3848100" cy="2647950"/>
          </a:xfrm>
          <a:prstGeom prst="rect">
            <a:avLst/>
          </a:prstGeom>
        </p:spPr>
      </p:pic>
      <p:pic>
        <p:nvPicPr>
          <p:cNvPr id="6" name="Picture 5">
            <a:extLst>
              <a:ext uri="{FF2B5EF4-FFF2-40B4-BE49-F238E27FC236}">
                <a16:creationId xmlns:a16="http://schemas.microsoft.com/office/drawing/2014/main" xmlns="" id="{4072047B-F36B-4038-95C2-F6FBD8D81D55}"/>
              </a:ext>
            </a:extLst>
          </p:cNvPr>
          <p:cNvPicPr>
            <a:picLocks noChangeAspect="1"/>
          </p:cNvPicPr>
          <p:nvPr/>
        </p:nvPicPr>
        <p:blipFill>
          <a:blip r:embed="rId3"/>
          <a:stretch>
            <a:fillRect/>
          </a:stretch>
        </p:blipFill>
        <p:spPr>
          <a:xfrm>
            <a:off x="5486402" y="0"/>
            <a:ext cx="3615956" cy="2647950"/>
          </a:xfrm>
          <a:prstGeom prst="rect">
            <a:avLst/>
          </a:prstGeom>
        </p:spPr>
      </p:pic>
      <p:pic>
        <p:nvPicPr>
          <p:cNvPr id="7" name="Picture 6">
            <a:extLst>
              <a:ext uri="{FF2B5EF4-FFF2-40B4-BE49-F238E27FC236}">
                <a16:creationId xmlns:a16="http://schemas.microsoft.com/office/drawing/2014/main" xmlns="" id="{A02B39EE-8421-4080-85A6-2908145C4531}"/>
              </a:ext>
            </a:extLst>
          </p:cNvPr>
          <p:cNvPicPr>
            <a:picLocks noChangeAspect="1"/>
          </p:cNvPicPr>
          <p:nvPr/>
        </p:nvPicPr>
        <p:blipFill>
          <a:blip r:embed="rId4"/>
          <a:stretch>
            <a:fillRect/>
          </a:stretch>
        </p:blipFill>
        <p:spPr>
          <a:xfrm>
            <a:off x="0" y="2647950"/>
            <a:ext cx="3848100" cy="2490011"/>
          </a:xfrm>
          <a:prstGeom prst="rect">
            <a:avLst/>
          </a:prstGeom>
        </p:spPr>
      </p:pic>
      <p:pic>
        <p:nvPicPr>
          <p:cNvPr id="8" name="Picture 7">
            <a:extLst>
              <a:ext uri="{FF2B5EF4-FFF2-40B4-BE49-F238E27FC236}">
                <a16:creationId xmlns:a16="http://schemas.microsoft.com/office/drawing/2014/main" xmlns="" id="{66D00D3C-DBB7-4290-B07E-1774022419AD}"/>
              </a:ext>
            </a:extLst>
          </p:cNvPr>
          <p:cNvPicPr>
            <a:picLocks noChangeAspect="1"/>
          </p:cNvPicPr>
          <p:nvPr/>
        </p:nvPicPr>
        <p:blipFill>
          <a:blip r:embed="rId5"/>
          <a:stretch>
            <a:fillRect/>
          </a:stretch>
        </p:blipFill>
        <p:spPr>
          <a:xfrm>
            <a:off x="5486401" y="2647950"/>
            <a:ext cx="3615955" cy="2490010"/>
          </a:xfrm>
          <a:prstGeom prst="rect">
            <a:avLst/>
          </a:prstGeom>
        </p:spPr>
      </p:pic>
      <p:sp>
        <p:nvSpPr>
          <p:cNvPr id="2" name="TextBox 1">
            <a:extLst>
              <a:ext uri="{FF2B5EF4-FFF2-40B4-BE49-F238E27FC236}">
                <a16:creationId xmlns:a16="http://schemas.microsoft.com/office/drawing/2014/main" xmlns="" id="{71F99711-8B7B-4450-B78C-49E60CD22DAC}"/>
              </a:ext>
            </a:extLst>
          </p:cNvPr>
          <p:cNvSpPr txBox="1"/>
          <p:nvPr/>
        </p:nvSpPr>
        <p:spPr>
          <a:xfrm>
            <a:off x="4038600" y="2186285"/>
            <a:ext cx="1319325" cy="923330"/>
          </a:xfrm>
          <a:prstGeom prst="rect">
            <a:avLst/>
          </a:prstGeom>
          <a:noFill/>
        </p:spPr>
        <p:txBody>
          <a:bodyPr wrap="square" rtlCol="0">
            <a:spAutoFit/>
          </a:bodyPr>
          <a:lstStyle/>
          <a:p>
            <a:pPr algn="ctr"/>
            <a:r>
              <a:rPr lang="en-US" sz="1800" dirty="0"/>
              <a:t>Self monitoring devices</a:t>
            </a:r>
            <a:endParaRPr lang="x-none" sz="1800" dirty="0"/>
          </a:p>
        </p:txBody>
      </p:sp>
    </p:spTree>
    <p:extLst>
      <p:ext uri="{BB962C8B-B14F-4D97-AF65-F5344CB8AC3E}">
        <p14:creationId xmlns:p14="http://schemas.microsoft.com/office/powerpoint/2010/main" val="2785820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BE48474-379C-4EE4-9669-49014958E86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19</a:t>
            </a:fld>
            <a:endParaRPr lang="en"/>
          </a:p>
        </p:txBody>
      </p:sp>
      <p:pic>
        <p:nvPicPr>
          <p:cNvPr id="3" name="Picture 2">
            <a:extLst>
              <a:ext uri="{FF2B5EF4-FFF2-40B4-BE49-F238E27FC236}">
                <a16:creationId xmlns:a16="http://schemas.microsoft.com/office/drawing/2014/main" xmlns="" id="{2F927863-111B-486B-BD5E-186A4EA5F577}"/>
              </a:ext>
            </a:extLst>
          </p:cNvPr>
          <p:cNvPicPr>
            <a:picLocks noChangeAspect="1"/>
          </p:cNvPicPr>
          <p:nvPr/>
        </p:nvPicPr>
        <p:blipFill>
          <a:blip r:embed="rId2"/>
          <a:stretch>
            <a:fillRect/>
          </a:stretch>
        </p:blipFill>
        <p:spPr>
          <a:xfrm>
            <a:off x="0" y="0"/>
            <a:ext cx="9144000" cy="5143500"/>
          </a:xfrm>
          <a:prstGeom prst="rect">
            <a:avLst/>
          </a:prstGeom>
        </p:spPr>
      </p:pic>
      <p:pic>
        <p:nvPicPr>
          <p:cNvPr id="4" name="Picture 3">
            <a:extLst>
              <a:ext uri="{FF2B5EF4-FFF2-40B4-BE49-F238E27FC236}">
                <a16:creationId xmlns:a16="http://schemas.microsoft.com/office/drawing/2014/main" xmlns="" id="{ABA8FF6E-AEF5-42F4-AB98-944242872826}"/>
              </a:ext>
            </a:extLst>
          </p:cNvPr>
          <p:cNvPicPr>
            <a:picLocks noChangeAspect="1"/>
          </p:cNvPicPr>
          <p:nvPr/>
        </p:nvPicPr>
        <p:blipFill>
          <a:blip r:embed="rId3"/>
          <a:stretch>
            <a:fillRect/>
          </a:stretch>
        </p:blipFill>
        <p:spPr>
          <a:xfrm>
            <a:off x="808074" y="797442"/>
            <a:ext cx="1956391" cy="3593806"/>
          </a:xfrm>
          <a:prstGeom prst="rect">
            <a:avLst/>
          </a:prstGeom>
        </p:spPr>
      </p:pic>
      <p:sp>
        <p:nvSpPr>
          <p:cNvPr id="5" name="TextBox 4">
            <a:extLst>
              <a:ext uri="{FF2B5EF4-FFF2-40B4-BE49-F238E27FC236}">
                <a16:creationId xmlns:a16="http://schemas.microsoft.com/office/drawing/2014/main" xmlns="" id="{C5B475EE-975D-49CE-AFA4-3C1E4C20C4BA}"/>
              </a:ext>
            </a:extLst>
          </p:cNvPr>
          <p:cNvSpPr txBox="1"/>
          <p:nvPr/>
        </p:nvSpPr>
        <p:spPr>
          <a:xfrm>
            <a:off x="659219" y="131450"/>
            <a:ext cx="2349795" cy="307777"/>
          </a:xfrm>
          <a:prstGeom prst="rect">
            <a:avLst/>
          </a:prstGeom>
          <a:noFill/>
        </p:spPr>
        <p:txBody>
          <a:bodyPr wrap="square" rtlCol="0">
            <a:spAutoFit/>
          </a:bodyPr>
          <a:lstStyle/>
          <a:p>
            <a:pPr algn="ctr"/>
            <a:r>
              <a:rPr lang="en-US" dirty="0"/>
              <a:t>Google fit</a:t>
            </a:r>
            <a:endParaRPr lang="x-none" dirty="0"/>
          </a:p>
        </p:txBody>
      </p:sp>
      <p:pic>
        <p:nvPicPr>
          <p:cNvPr id="6" name="Picture 5">
            <a:extLst>
              <a:ext uri="{FF2B5EF4-FFF2-40B4-BE49-F238E27FC236}">
                <a16:creationId xmlns:a16="http://schemas.microsoft.com/office/drawing/2014/main" xmlns="" id="{F9B8C8A3-502F-47FC-A482-EC8F6060FD56}"/>
              </a:ext>
            </a:extLst>
          </p:cNvPr>
          <p:cNvPicPr>
            <a:picLocks noChangeAspect="1"/>
          </p:cNvPicPr>
          <p:nvPr/>
        </p:nvPicPr>
        <p:blipFill>
          <a:blip r:embed="rId4"/>
          <a:stretch>
            <a:fillRect/>
          </a:stretch>
        </p:blipFill>
        <p:spPr>
          <a:xfrm>
            <a:off x="3572539" y="797442"/>
            <a:ext cx="1956390" cy="3593806"/>
          </a:xfrm>
          <a:prstGeom prst="rect">
            <a:avLst/>
          </a:prstGeom>
        </p:spPr>
      </p:pic>
      <p:sp>
        <p:nvSpPr>
          <p:cNvPr id="7" name="TextBox 6">
            <a:extLst>
              <a:ext uri="{FF2B5EF4-FFF2-40B4-BE49-F238E27FC236}">
                <a16:creationId xmlns:a16="http://schemas.microsoft.com/office/drawing/2014/main" xmlns="" id="{7C18B6CD-6117-4F7E-BF5E-57A25A033223}"/>
              </a:ext>
            </a:extLst>
          </p:cNvPr>
          <p:cNvSpPr txBox="1"/>
          <p:nvPr/>
        </p:nvSpPr>
        <p:spPr>
          <a:xfrm>
            <a:off x="3657600" y="131450"/>
            <a:ext cx="1658679" cy="307777"/>
          </a:xfrm>
          <a:prstGeom prst="rect">
            <a:avLst/>
          </a:prstGeom>
          <a:noFill/>
        </p:spPr>
        <p:txBody>
          <a:bodyPr wrap="square" rtlCol="0">
            <a:spAutoFit/>
          </a:bodyPr>
          <a:lstStyle/>
          <a:p>
            <a:pPr algn="ctr"/>
            <a:r>
              <a:rPr lang="en-US" dirty="0"/>
              <a:t>Instant heart rate</a:t>
            </a:r>
            <a:endParaRPr lang="x-none" dirty="0"/>
          </a:p>
        </p:txBody>
      </p:sp>
      <p:pic>
        <p:nvPicPr>
          <p:cNvPr id="8" name="Picture 7">
            <a:extLst>
              <a:ext uri="{FF2B5EF4-FFF2-40B4-BE49-F238E27FC236}">
                <a16:creationId xmlns:a16="http://schemas.microsoft.com/office/drawing/2014/main" xmlns="" id="{09F0AF74-599A-4F1D-AF71-8C4E75BE4B28}"/>
              </a:ext>
            </a:extLst>
          </p:cNvPr>
          <p:cNvPicPr>
            <a:picLocks noChangeAspect="1"/>
          </p:cNvPicPr>
          <p:nvPr/>
        </p:nvPicPr>
        <p:blipFill>
          <a:blip r:embed="rId5"/>
          <a:stretch>
            <a:fillRect/>
          </a:stretch>
        </p:blipFill>
        <p:spPr>
          <a:xfrm>
            <a:off x="6624084" y="797440"/>
            <a:ext cx="1839432" cy="3593807"/>
          </a:xfrm>
          <a:prstGeom prst="rect">
            <a:avLst/>
          </a:prstGeom>
        </p:spPr>
      </p:pic>
      <p:sp>
        <p:nvSpPr>
          <p:cNvPr id="9" name="TextBox 8">
            <a:extLst>
              <a:ext uri="{FF2B5EF4-FFF2-40B4-BE49-F238E27FC236}">
                <a16:creationId xmlns:a16="http://schemas.microsoft.com/office/drawing/2014/main" xmlns="" id="{5FC77D8E-1E64-4006-AEF4-9CA6B45A874F}"/>
              </a:ext>
            </a:extLst>
          </p:cNvPr>
          <p:cNvSpPr txBox="1"/>
          <p:nvPr/>
        </p:nvSpPr>
        <p:spPr>
          <a:xfrm>
            <a:off x="6741042" y="131450"/>
            <a:ext cx="1488558" cy="307777"/>
          </a:xfrm>
          <a:prstGeom prst="rect">
            <a:avLst/>
          </a:prstGeom>
          <a:noFill/>
        </p:spPr>
        <p:txBody>
          <a:bodyPr wrap="square" rtlCol="0">
            <a:spAutoFit/>
          </a:bodyPr>
          <a:lstStyle/>
          <a:p>
            <a:pPr algn="ctr"/>
            <a:r>
              <a:rPr lang="en-US" dirty="0" err="1"/>
              <a:t>fooducate</a:t>
            </a:r>
            <a:endParaRPr lang="x-none" dirty="0"/>
          </a:p>
        </p:txBody>
      </p:sp>
    </p:spTree>
    <p:extLst>
      <p:ext uri="{BB962C8B-B14F-4D97-AF65-F5344CB8AC3E}">
        <p14:creationId xmlns:p14="http://schemas.microsoft.com/office/powerpoint/2010/main" val="4075091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5"/>
          <p:cNvSpPr txBox="1">
            <a:spLocks noGrp="1"/>
          </p:cNvSpPr>
          <p:nvPr>
            <p:ph type="title"/>
          </p:nvPr>
        </p:nvSpPr>
        <p:spPr>
          <a:xfrm>
            <a:off x="457200" y="1166125"/>
            <a:ext cx="5220300" cy="300183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DR Amina Muazzam</a:t>
            </a:r>
            <a:endParaRPr dirty="0"/>
          </a:p>
        </p:txBody>
      </p:sp>
      <p:sp>
        <p:nvSpPr>
          <p:cNvPr id="157" name="Google Shape;157;p15"/>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58" name="Google Shape;158;p15"/>
          <p:cNvGrpSpPr/>
          <p:nvPr/>
        </p:nvGrpSpPr>
        <p:grpSpPr>
          <a:xfrm>
            <a:off x="7227977" y="2052723"/>
            <a:ext cx="1212302" cy="1038068"/>
            <a:chOff x="1934025" y="1001650"/>
            <a:chExt cx="415300" cy="355600"/>
          </a:xfrm>
        </p:grpSpPr>
        <p:sp>
          <p:nvSpPr>
            <p:cNvPr id="159" name="Google Shape;159;p15"/>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5"/>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5"/>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5"/>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25EFF6BA-9858-4C1D-B3A5-09131D3DAB17}"/>
              </a:ext>
            </a:extLst>
          </p:cNvPr>
          <p:cNvSpPr>
            <a:spLocks noGrp="1"/>
          </p:cNvSpPr>
          <p:nvPr>
            <p:ph type="body" idx="1"/>
          </p:nvPr>
        </p:nvSpPr>
        <p:spPr>
          <a:xfrm>
            <a:off x="478465" y="159488"/>
            <a:ext cx="7453423" cy="4416962"/>
          </a:xfrm>
        </p:spPr>
        <p:txBody>
          <a:bodyPr/>
          <a:lstStyle/>
          <a:p>
            <a:pPr marL="127000" indent="0">
              <a:buNone/>
            </a:pPr>
            <a:endParaRPr lang="en-US" dirty="0"/>
          </a:p>
          <a:p>
            <a:r>
              <a:rPr lang="en-US" b="1" dirty="0"/>
              <a:t>Interpersonal Relationships</a:t>
            </a:r>
          </a:p>
          <a:p>
            <a:pPr marL="127000" indent="0">
              <a:buNone/>
            </a:pPr>
            <a:r>
              <a:rPr lang="en-US" dirty="0"/>
              <a:t>The social worlds of high and low self-monitors are characterized distinctly. The social groups of high self-monitors tend to differ depending on the context; they have different friends in different situations. Conversely, low self-monitors tend to have a stable group of friends who are similar to them in a global way.</a:t>
            </a:r>
          </a:p>
          <a:p>
            <a:r>
              <a:rPr lang="en-US" b="1" dirty="0"/>
              <a:t>Application to Consumer Behavior</a:t>
            </a:r>
          </a:p>
          <a:p>
            <a:pPr marL="127000" indent="0">
              <a:buNone/>
            </a:pPr>
            <a:r>
              <a:rPr lang="en-US" dirty="0"/>
              <a:t>The study of consumer behavior is one area to which researchers have applied knowledge of self-monitoring. In line with their propensity toward managing outward appearances, high self-monitors tend to prefer advertisements that appeal to a particular image and will select products that will help them convey an image in a certain situation. Low self-monitors prefer advertisements that focus on a product’s quality and are less swayed by attractive packaging than are high self-monitors.</a:t>
            </a:r>
          </a:p>
          <a:p>
            <a:pPr marL="127000" indent="0">
              <a:buNone/>
            </a:pPr>
            <a:endParaRPr lang="en-US" dirty="0"/>
          </a:p>
          <a:p>
            <a:pPr marL="127000" indent="0">
              <a:buNone/>
            </a:pPr>
            <a:endParaRPr lang="en-US" dirty="0"/>
          </a:p>
          <a:p>
            <a:endParaRPr lang="en-US" dirty="0"/>
          </a:p>
        </p:txBody>
      </p:sp>
      <p:sp>
        <p:nvSpPr>
          <p:cNvPr id="5" name="Slide Number Placeholder 4">
            <a:extLst>
              <a:ext uri="{FF2B5EF4-FFF2-40B4-BE49-F238E27FC236}">
                <a16:creationId xmlns:a16="http://schemas.microsoft.com/office/drawing/2014/main" xmlns="" id="{6FAB3E02-7531-4AF8-8D19-F0D5D8D1C81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912496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25EFF6BA-9858-4C1D-B3A5-09131D3DAB17}"/>
              </a:ext>
            </a:extLst>
          </p:cNvPr>
          <p:cNvSpPr>
            <a:spLocks noGrp="1"/>
          </p:cNvSpPr>
          <p:nvPr>
            <p:ph type="body" idx="1"/>
          </p:nvPr>
        </p:nvSpPr>
        <p:spPr>
          <a:xfrm>
            <a:off x="478465" y="159488"/>
            <a:ext cx="7453423" cy="4416962"/>
          </a:xfrm>
        </p:spPr>
        <p:txBody>
          <a:bodyPr/>
          <a:lstStyle/>
          <a:p>
            <a:pPr marL="127000" indent="0">
              <a:buNone/>
            </a:pPr>
            <a:endParaRPr lang="en-US" dirty="0"/>
          </a:p>
          <a:p>
            <a:pPr marL="127000" indent="0">
              <a:buNone/>
            </a:pPr>
            <a:r>
              <a:rPr lang="en-US" b="1" dirty="0"/>
              <a:t>Self monitoring as a counseling technique</a:t>
            </a:r>
          </a:p>
          <a:p>
            <a:pPr marL="127000" indent="0">
              <a:buNone/>
            </a:pPr>
            <a:endParaRPr lang="en-US" dirty="0"/>
          </a:p>
          <a:p>
            <a:r>
              <a:rPr lang="en-US" dirty="0"/>
              <a:t>Self-Monitoring involves learning to pay careful and systematic attention to your problem behaviors and habits, and to the stimuli that trigger them into action. </a:t>
            </a:r>
          </a:p>
          <a:p>
            <a:r>
              <a:rPr lang="en-US" dirty="0"/>
              <a:t>There are two types of self-monitoring we can distinguish: qualitative monitoring, and quantitative monitoring.</a:t>
            </a:r>
          </a:p>
          <a:p>
            <a:r>
              <a:rPr lang="en-US" dirty="0"/>
              <a:t> Qualitative monitoring involves paying attention to the quality of things that are happening (how they make you feel, what they look like, etc.).</a:t>
            </a:r>
          </a:p>
          <a:p>
            <a:r>
              <a:rPr lang="en-US" dirty="0"/>
              <a:t> Quantitative monitoring, on the other hand, involves counting things. </a:t>
            </a:r>
          </a:p>
          <a:p>
            <a:r>
              <a:rPr lang="en-US" dirty="0"/>
              <a:t>Though both kinds of monitoring are important, self-monitoring works best when you approach it in a primarily quantified way.</a:t>
            </a:r>
          </a:p>
        </p:txBody>
      </p:sp>
      <p:sp>
        <p:nvSpPr>
          <p:cNvPr id="5" name="Slide Number Placeholder 4">
            <a:extLst>
              <a:ext uri="{FF2B5EF4-FFF2-40B4-BE49-F238E27FC236}">
                <a16:creationId xmlns:a16="http://schemas.microsoft.com/office/drawing/2014/main" xmlns="" id="{6FAB3E02-7531-4AF8-8D19-F0D5D8D1C81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2547872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25EFF6BA-9858-4C1D-B3A5-09131D3DAB17}"/>
              </a:ext>
            </a:extLst>
          </p:cNvPr>
          <p:cNvSpPr>
            <a:spLocks noGrp="1"/>
          </p:cNvSpPr>
          <p:nvPr>
            <p:ph type="body" idx="1"/>
          </p:nvPr>
        </p:nvSpPr>
        <p:spPr>
          <a:xfrm>
            <a:off x="467833" y="397855"/>
            <a:ext cx="7421526" cy="4178595"/>
          </a:xfrm>
        </p:spPr>
        <p:txBody>
          <a:bodyPr/>
          <a:lstStyle/>
          <a:p>
            <a:pPr marL="127000" indent="0">
              <a:buNone/>
            </a:pPr>
            <a:endParaRPr lang="en-US" dirty="0"/>
          </a:p>
          <a:p>
            <a:pPr marL="127000" indent="0">
              <a:buNone/>
            </a:pPr>
            <a:r>
              <a:rPr lang="en-US" b="1" dirty="0"/>
              <a:t>Self monitoring as a counseling technique</a:t>
            </a:r>
          </a:p>
          <a:p>
            <a:pPr marL="127000" indent="0">
              <a:buNone/>
            </a:pPr>
            <a:endParaRPr lang="en-US" dirty="0"/>
          </a:p>
          <a:p>
            <a:pPr marL="127000" indent="0">
              <a:buNone/>
            </a:pPr>
            <a:r>
              <a:rPr lang="en-US" dirty="0"/>
              <a:t>Steps of self monitoring technique</a:t>
            </a:r>
          </a:p>
          <a:p>
            <a:r>
              <a:rPr lang="en-US" dirty="0"/>
              <a:t>deciding what behaviors and habits you will monitor</a:t>
            </a:r>
          </a:p>
          <a:p>
            <a:r>
              <a:rPr lang="en-US" dirty="0"/>
              <a:t>figuring out a reasonable way to count or measure the occurrence of each behavior or habit</a:t>
            </a:r>
          </a:p>
          <a:p>
            <a:r>
              <a:rPr lang="en-US" dirty="0"/>
              <a:t> and then actually counting the occurrence of each and every behavior using your measurement system. </a:t>
            </a:r>
          </a:p>
          <a:p>
            <a:r>
              <a:rPr lang="en-US" dirty="0"/>
              <a:t>You need to have a system in place to self-monitor well. Your system should describe what you will monitor (behaviors, triggers), how often you will monitor, and how you will record your observations </a:t>
            </a:r>
          </a:p>
        </p:txBody>
      </p:sp>
      <p:sp>
        <p:nvSpPr>
          <p:cNvPr id="5" name="Slide Number Placeholder 4">
            <a:extLst>
              <a:ext uri="{FF2B5EF4-FFF2-40B4-BE49-F238E27FC236}">
                <a16:creationId xmlns:a16="http://schemas.microsoft.com/office/drawing/2014/main" xmlns="" id="{6FAB3E02-7531-4AF8-8D19-F0D5D8D1C81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2712036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A6216AC-5119-45FE-9629-3A5260BC81D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23</a:t>
            </a:fld>
            <a:endParaRPr lang="en"/>
          </a:p>
        </p:txBody>
      </p:sp>
      <p:pic>
        <p:nvPicPr>
          <p:cNvPr id="5" name="Picture 4">
            <a:extLst>
              <a:ext uri="{FF2B5EF4-FFF2-40B4-BE49-F238E27FC236}">
                <a16:creationId xmlns:a16="http://schemas.microsoft.com/office/drawing/2014/main" xmlns="" id="{0510816C-0974-495D-A934-2881207C4CD6}"/>
              </a:ext>
            </a:extLst>
          </p:cNvPr>
          <p:cNvPicPr>
            <a:picLocks noChangeAspect="1"/>
          </p:cNvPicPr>
          <p:nvPr/>
        </p:nvPicPr>
        <p:blipFill>
          <a:blip r:embed="rId2"/>
          <a:stretch>
            <a:fillRect/>
          </a:stretch>
        </p:blipFill>
        <p:spPr>
          <a:xfrm>
            <a:off x="1869225" y="1437611"/>
            <a:ext cx="5724525" cy="2438400"/>
          </a:xfrm>
          <a:prstGeom prst="rect">
            <a:avLst/>
          </a:prstGeom>
        </p:spPr>
      </p:pic>
    </p:spTree>
    <p:extLst>
      <p:ext uri="{BB962C8B-B14F-4D97-AF65-F5344CB8AC3E}">
        <p14:creationId xmlns:p14="http://schemas.microsoft.com/office/powerpoint/2010/main" val="278270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2A814539-3CD4-4DBB-8952-455C280F5DA2}"/>
              </a:ext>
            </a:extLst>
          </p:cNvPr>
          <p:cNvSpPr>
            <a:spLocks noGrp="1"/>
          </p:cNvSpPr>
          <p:nvPr>
            <p:ph type="title"/>
          </p:nvPr>
        </p:nvSpPr>
        <p:spPr>
          <a:xfrm>
            <a:off x="457325" y="819058"/>
            <a:ext cx="5220300" cy="683100"/>
          </a:xfrm>
        </p:spPr>
        <p:txBody>
          <a:bodyPr/>
          <a:lstStyle/>
          <a:p>
            <a:r>
              <a:rPr lang="en-US" dirty="0"/>
              <a:t>Self monitoring Disadvantages</a:t>
            </a:r>
            <a:endParaRPr lang="x-none" dirty="0"/>
          </a:p>
        </p:txBody>
      </p:sp>
      <p:sp>
        <p:nvSpPr>
          <p:cNvPr id="7" name="Text Placeholder 6">
            <a:extLst>
              <a:ext uri="{FF2B5EF4-FFF2-40B4-BE49-F238E27FC236}">
                <a16:creationId xmlns:a16="http://schemas.microsoft.com/office/drawing/2014/main" xmlns="" id="{25EFF6BA-9858-4C1D-B3A5-09131D3DAB17}"/>
              </a:ext>
            </a:extLst>
          </p:cNvPr>
          <p:cNvSpPr>
            <a:spLocks noGrp="1"/>
          </p:cNvSpPr>
          <p:nvPr>
            <p:ph type="body" idx="1"/>
          </p:nvPr>
        </p:nvSpPr>
        <p:spPr>
          <a:xfrm>
            <a:off x="995197" y="1552912"/>
            <a:ext cx="6628347" cy="2088431"/>
          </a:xfrm>
        </p:spPr>
        <p:txBody>
          <a:bodyPr/>
          <a:lstStyle/>
          <a:p>
            <a:r>
              <a:rPr lang="en-US" dirty="0"/>
              <a:t> Some participants showed concern that self-monitoring could lead to the development of health disorders such as eating disorders and depression, particularly where calorie counting is involved as a method. The strategic design of self-monitoring tools needs to consider such risks and the psychological impact of this method to encourage healthy </a:t>
            </a:r>
            <a:r>
              <a:rPr lang="en-US" dirty="0" err="1"/>
              <a:t>behaviours</a:t>
            </a:r>
            <a:r>
              <a:rPr lang="en-US" dirty="0"/>
              <a:t> rather that potentially catalyze unhealthy extremes.</a:t>
            </a:r>
          </a:p>
          <a:p>
            <a:r>
              <a:rPr lang="en-US" dirty="0"/>
              <a:t>Personal bias is also one of the greatest weakness of self monitoring. </a:t>
            </a:r>
          </a:p>
        </p:txBody>
      </p:sp>
      <p:sp>
        <p:nvSpPr>
          <p:cNvPr id="5" name="Slide Number Placeholder 4">
            <a:extLst>
              <a:ext uri="{FF2B5EF4-FFF2-40B4-BE49-F238E27FC236}">
                <a16:creationId xmlns:a16="http://schemas.microsoft.com/office/drawing/2014/main" xmlns="" id="{6FAB3E02-7531-4AF8-8D19-F0D5D8D1C81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3413318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6"/>
          <p:cNvSpPr txBox="1">
            <a:spLocks noGrp="1"/>
          </p:cNvSpPr>
          <p:nvPr>
            <p:ph type="ctrTitle" idx="4294967295"/>
          </p:nvPr>
        </p:nvSpPr>
        <p:spPr>
          <a:xfrm>
            <a:off x="2330523" y="2233110"/>
            <a:ext cx="5526938"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9600" dirty="0"/>
              <a:t>THANKU</a:t>
            </a:r>
            <a:endParaRPr sz="9600" dirty="0"/>
          </a:p>
        </p:txBody>
      </p:sp>
      <p:sp>
        <p:nvSpPr>
          <p:cNvPr id="169" name="Google Shape;169;p16"/>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25</a:t>
            </a:fld>
            <a:endParaRPr/>
          </a:p>
        </p:txBody>
      </p:sp>
      <p:sp>
        <p:nvSpPr>
          <p:cNvPr id="170" name="Google Shape;170;p16"/>
          <p:cNvSpPr/>
          <p:nvPr/>
        </p:nvSpPr>
        <p:spPr>
          <a:xfrm>
            <a:off x="1804239" y="1506373"/>
            <a:ext cx="339835" cy="309115"/>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9" name="Google Shape;239;p22"/>
          <p:cNvSpPr txBox="1">
            <a:spLocks noGrp="1"/>
          </p:cNvSpPr>
          <p:nvPr>
            <p:ph type="body" idx="1"/>
          </p:nvPr>
        </p:nvSpPr>
        <p:spPr>
          <a:xfrm>
            <a:off x="542260" y="632475"/>
            <a:ext cx="2051814" cy="2925472"/>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600" b="1" dirty="0"/>
              <a:t>introspection</a:t>
            </a:r>
            <a:endParaRPr sz="1600" b="1" dirty="0"/>
          </a:p>
          <a:p>
            <a:pPr marL="0" lvl="0" indent="0">
              <a:buNone/>
            </a:pPr>
            <a:r>
              <a:rPr lang="en-US" sz="1600" dirty="0"/>
              <a:t>Introspection is the examination of one's own conscious thoughts and feelings.</a:t>
            </a:r>
            <a:endParaRPr sz="1600" dirty="0"/>
          </a:p>
        </p:txBody>
      </p:sp>
      <p:sp>
        <p:nvSpPr>
          <p:cNvPr id="240" name="Google Shape;240;p22"/>
          <p:cNvSpPr txBox="1">
            <a:spLocks noGrp="1"/>
          </p:cNvSpPr>
          <p:nvPr>
            <p:ph type="body" idx="2"/>
          </p:nvPr>
        </p:nvSpPr>
        <p:spPr>
          <a:xfrm>
            <a:off x="2594074" y="634134"/>
            <a:ext cx="1708468" cy="26184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1600" b="1" dirty="0"/>
              <a:t>S</a:t>
            </a:r>
            <a:r>
              <a:rPr lang="en" sz="1600" b="1" dirty="0"/>
              <a:t>elf observation</a:t>
            </a:r>
          </a:p>
          <a:p>
            <a:pPr marL="0" lvl="0" indent="0">
              <a:buNone/>
            </a:pPr>
            <a:r>
              <a:rPr lang="en-US" sz="1600" dirty="0"/>
              <a:t>Observation of one's own countenance or appearance. Examination of one's own thoughts or emotions.</a:t>
            </a:r>
            <a:endParaRPr lang="en" sz="1600" dirty="0"/>
          </a:p>
        </p:txBody>
      </p:sp>
      <p:sp>
        <p:nvSpPr>
          <p:cNvPr id="241" name="Google Shape;241;p22"/>
          <p:cNvSpPr txBox="1">
            <a:spLocks noGrp="1"/>
          </p:cNvSpPr>
          <p:nvPr>
            <p:ph type="body" idx="3"/>
          </p:nvPr>
        </p:nvSpPr>
        <p:spPr>
          <a:xfrm>
            <a:off x="4384418" y="682407"/>
            <a:ext cx="1708468" cy="26184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1600" b="1" dirty="0"/>
              <a:t>S</a:t>
            </a:r>
            <a:r>
              <a:rPr lang="en" sz="1600" b="1" dirty="0"/>
              <a:t>elf monitoring</a:t>
            </a:r>
            <a:endParaRPr sz="1600" b="1" dirty="0"/>
          </a:p>
          <a:p>
            <a:pPr marL="0" lvl="0" indent="0">
              <a:buNone/>
            </a:pPr>
            <a:r>
              <a:rPr lang="en-US" sz="1600" dirty="0"/>
              <a:t>Self-monitoring is the ability to both observe and evaluate one's behavior.</a:t>
            </a:r>
          </a:p>
        </p:txBody>
      </p:sp>
      <p:sp>
        <p:nvSpPr>
          <p:cNvPr id="242" name="Google Shape;242;p22"/>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244" name="Google Shape;244;p22"/>
          <p:cNvGrpSpPr/>
          <p:nvPr/>
        </p:nvGrpSpPr>
        <p:grpSpPr>
          <a:xfrm>
            <a:off x="5987191" y="3036850"/>
            <a:ext cx="1539600" cy="1539600"/>
            <a:chOff x="6680825" y="2549350"/>
            <a:chExt cx="1539600" cy="1539600"/>
          </a:xfrm>
        </p:grpSpPr>
        <p:sp>
          <p:nvSpPr>
            <p:cNvPr id="245" name="Google Shape;245;p22"/>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2"/>
            <p:cNvSpPr/>
            <p:nvPr/>
          </p:nvSpPr>
          <p:spPr>
            <a:xfrm>
              <a:off x="6894850" y="2763375"/>
              <a:ext cx="1111200" cy="11112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2"/>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22"/>
          <p:cNvGrpSpPr/>
          <p:nvPr/>
        </p:nvGrpSpPr>
        <p:grpSpPr>
          <a:xfrm>
            <a:off x="6405399" y="3676684"/>
            <a:ext cx="435022" cy="323445"/>
            <a:chOff x="5247525" y="3007275"/>
            <a:chExt cx="517575" cy="384825"/>
          </a:xfrm>
        </p:grpSpPr>
        <p:sp>
          <p:nvSpPr>
            <p:cNvPr id="249" name="Google Shape;249;p22"/>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xmlns="" id="{36C27A30-C0A9-4AD6-AFD0-DEB4CB0AF832}"/>
              </a:ext>
            </a:extLst>
          </p:cNvPr>
          <p:cNvPicPr>
            <a:picLocks noChangeAspect="1"/>
          </p:cNvPicPr>
          <p:nvPr/>
        </p:nvPicPr>
        <p:blipFill rotWithShape="1">
          <a:blip r:embed="rId3"/>
          <a:srcRect b="25473"/>
          <a:stretch/>
        </p:blipFill>
        <p:spPr>
          <a:xfrm>
            <a:off x="6550619" y="1173566"/>
            <a:ext cx="2578945" cy="2796368"/>
          </a:xfrm>
          <a:prstGeom prst="ellipse">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67067C61-E90A-437A-8707-2DF300830F8A}"/>
              </a:ext>
            </a:extLst>
          </p:cNvPr>
          <p:cNvSpPr>
            <a:spLocks noGrp="1"/>
          </p:cNvSpPr>
          <p:nvPr>
            <p:ph type="title"/>
          </p:nvPr>
        </p:nvSpPr>
        <p:spPr>
          <a:xfrm>
            <a:off x="457325" y="225500"/>
            <a:ext cx="5220300" cy="683100"/>
          </a:xfrm>
        </p:spPr>
        <p:txBody>
          <a:bodyPr/>
          <a:lstStyle/>
          <a:p>
            <a:r>
              <a:rPr lang="en-US" dirty="0"/>
              <a:t>History</a:t>
            </a:r>
            <a:endParaRPr lang="x-none" dirty="0"/>
          </a:p>
        </p:txBody>
      </p:sp>
      <p:sp>
        <p:nvSpPr>
          <p:cNvPr id="8" name="Text Placeholder 7">
            <a:extLst>
              <a:ext uri="{FF2B5EF4-FFF2-40B4-BE49-F238E27FC236}">
                <a16:creationId xmlns:a16="http://schemas.microsoft.com/office/drawing/2014/main" xmlns="" id="{75C342C2-0588-4D92-A2D6-7E85FA026BE8}"/>
              </a:ext>
            </a:extLst>
          </p:cNvPr>
          <p:cNvSpPr>
            <a:spLocks noGrp="1"/>
          </p:cNvSpPr>
          <p:nvPr>
            <p:ph type="body" idx="1"/>
          </p:nvPr>
        </p:nvSpPr>
        <p:spPr>
          <a:xfrm>
            <a:off x="931400" y="1181873"/>
            <a:ext cx="4895241" cy="2618400"/>
          </a:xfrm>
        </p:spPr>
        <p:txBody>
          <a:bodyPr/>
          <a:lstStyle/>
          <a:p>
            <a:pPr marL="127000" indent="0">
              <a:buNone/>
            </a:pPr>
            <a:r>
              <a:rPr lang="en-US" b="1" dirty="0"/>
              <a:t>Philosophy and Plato</a:t>
            </a:r>
          </a:p>
          <a:p>
            <a:endParaRPr lang="en-US" dirty="0"/>
          </a:p>
          <a:p>
            <a:r>
              <a:rPr lang="en-US" dirty="0"/>
              <a:t>Introspection has been a subject of philosophical discussion for thousands of years. The philosopher Plato asked, "…why should we not calmly and patiently review our own thoughts, and thoroughly examine and see what these appearances in us really are?"</a:t>
            </a:r>
            <a:endParaRPr lang="x-none" dirty="0"/>
          </a:p>
        </p:txBody>
      </p:sp>
      <p:sp>
        <p:nvSpPr>
          <p:cNvPr id="6" name="Slide Number Placeholder 5">
            <a:extLst>
              <a:ext uri="{FF2B5EF4-FFF2-40B4-BE49-F238E27FC236}">
                <a16:creationId xmlns:a16="http://schemas.microsoft.com/office/drawing/2014/main" xmlns="" id="{6D499B3A-0AD5-42C5-BEDB-A8DC92AB088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pic>
        <p:nvPicPr>
          <p:cNvPr id="9" name="Picture 8">
            <a:extLst>
              <a:ext uri="{FF2B5EF4-FFF2-40B4-BE49-F238E27FC236}">
                <a16:creationId xmlns:a16="http://schemas.microsoft.com/office/drawing/2014/main" xmlns="" id="{30089498-A904-482F-A3D5-320844C44ED3}"/>
              </a:ext>
            </a:extLst>
          </p:cNvPr>
          <p:cNvPicPr>
            <a:picLocks noChangeAspect="1"/>
          </p:cNvPicPr>
          <p:nvPr/>
        </p:nvPicPr>
        <p:blipFill>
          <a:blip r:embed="rId3"/>
          <a:stretch>
            <a:fillRect/>
          </a:stretch>
        </p:blipFill>
        <p:spPr>
          <a:xfrm>
            <a:off x="5922335" y="1043273"/>
            <a:ext cx="2748959" cy="3135322"/>
          </a:xfrm>
          <a:prstGeom prst="rect">
            <a:avLst/>
          </a:prstGeom>
        </p:spPr>
      </p:pic>
    </p:spTree>
    <p:extLst>
      <p:ext uri="{BB962C8B-B14F-4D97-AF65-F5344CB8AC3E}">
        <p14:creationId xmlns:p14="http://schemas.microsoft.com/office/powerpoint/2010/main" val="978761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D0E3E008-0812-4B51-BF13-D32AE3991162}"/>
              </a:ext>
            </a:extLst>
          </p:cNvPr>
          <p:cNvSpPr>
            <a:spLocks noGrp="1"/>
          </p:cNvSpPr>
          <p:nvPr>
            <p:ph type="body" idx="1"/>
          </p:nvPr>
        </p:nvSpPr>
        <p:spPr>
          <a:xfrm>
            <a:off x="1069625" y="308344"/>
            <a:ext cx="4608000" cy="4268106"/>
          </a:xfrm>
        </p:spPr>
        <p:txBody>
          <a:bodyPr/>
          <a:lstStyle/>
          <a:p>
            <a:pPr marL="127000" indent="0">
              <a:buNone/>
            </a:pPr>
            <a:r>
              <a:rPr lang="en-US" b="1" dirty="0"/>
              <a:t>Wilhelm Wundt</a:t>
            </a:r>
          </a:p>
          <a:p>
            <a:endParaRPr lang="en-US" dirty="0"/>
          </a:p>
          <a:p>
            <a:r>
              <a:rPr lang="en-US" dirty="0"/>
              <a:t>It has often been claimed that Wilhelm Wundt, the father of modern psychology, was the first to adopt introspection to experimental psychology. Wundt believed the method of introspection was the ability to observe an experience, not just the logical reflection or speculations which some others interpreted his meaning to be. </a:t>
            </a:r>
            <a:endParaRPr lang="x-none" dirty="0"/>
          </a:p>
        </p:txBody>
      </p:sp>
      <p:sp>
        <p:nvSpPr>
          <p:cNvPr id="4" name="Slide Number Placeholder 3">
            <a:extLst>
              <a:ext uri="{FF2B5EF4-FFF2-40B4-BE49-F238E27FC236}">
                <a16:creationId xmlns:a16="http://schemas.microsoft.com/office/drawing/2014/main" xmlns="" id="{9CB8064C-CCC3-4C24-9F19-42861CEED7B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pic>
        <p:nvPicPr>
          <p:cNvPr id="5" name="Picture 4">
            <a:extLst>
              <a:ext uri="{FF2B5EF4-FFF2-40B4-BE49-F238E27FC236}">
                <a16:creationId xmlns:a16="http://schemas.microsoft.com/office/drawing/2014/main" xmlns="" id="{AC79F2DB-266C-4249-841B-01C7B95C6977}"/>
              </a:ext>
            </a:extLst>
          </p:cNvPr>
          <p:cNvPicPr>
            <a:picLocks noChangeAspect="1"/>
          </p:cNvPicPr>
          <p:nvPr/>
        </p:nvPicPr>
        <p:blipFill>
          <a:blip r:embed="rId3"/>
          <a:stretch>
            <a:fillRect/>
          </a:stretch>
        </p:blipFill>
        <p:spPr>
          <a:xfrm>
            <a:off x="5794744" y="1032697"/>
            <a:ext cx="2978931" cy="3284122"/>
          </a:xfrm>
          <a:prstGeom prst="rect">
            <a:avLst/>
          </a:prstGeom>
        </p:spPr>
      </p:pic>
    </p:spTree>
    <p:extLst>
      <p:ext uri="{BB962C8B-B14F-4D97-AF65-F5344CB8AC3E}">
        <p14:creationId xmlns:p14="http://schemas.microsoft.com/office/powerpoint/2010/main" val="3070110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9FD63A68-5B97-4910-8388-BC0885B9C188}"/>
              </a:ext>
            </a:extLst>
          </p:cNvPr>
          <p:cNvSpPr>
            <a:spLocks noGrp="1"/>
          </p:cNvSpPr>
          <p:nvPr>
            <p:ph type="body" idx="1"/>
          </p:nvPr>
        </p:nvSpPr>
        <p:spPr>
          <a:xfrm>
            <a:off x="1069625" y="287079"/>
            <a:ext cx="5469398" cy="4289371"/>
          </a:xfrm>
        </p:spPr>
        <p:txBody>
          <a:bodyPr/>
          <a:lstStyle/>
          <a:p>
            <a:endParaRPr lang="en-US" dirty="0"/>
          </a:p>
          <a:p>
            <a:pPr marL="127000" indent="0">
              <a:buNone/>
            </a:pPr>
            <a:r>
              <a:rPr lang="en-US" b="1" dirty="0"/>
              <a:t>Edward Titchener </a:t>
            </a:r>
          </a:p>
          <a:p>
            <a:endParaRPr lang="en-US" dirty="0"/>
          </a:p>
          <a:p>
            <a:r>
              <a:rPr lang="en-US" dirty="0"/>
              <a:t>Edward Titchener was an early pioneer in experimental psychology and student of Wilhelm Wundt. Titchener was a key figure in bringing Wundt's ideas to America. However, Titchener misrepresented some of Wundt's ideas to the American psychological establishment, especially in his account of introspection which, Titchener taught, only served a purpose in the qualitative analysis of consciousness into its various parts while Wundt saw it as a means to quantitatively measure the whole of conscious experience. He used the term self observation.</a:t>
            </a:r>
            <a:endParaRPr lang="x-none" dirty="0"/>
          </a:p>
        </p:txBody>
      </p:sp>
      <p:sp>
        <p:nvSpPr>
          <p:cNvPr id="4" name="Slide Number Placeholder 3">
            <a:extLst>
              <a:ext uri="{FF2B5EF4-FFF2-40B4-BE49-F238E27FC236}">
                <a16:creationId xmlns:a16="http://schemas.microsoft.com/office/drawing/2014/main" xmlns="" id="{9B9EB08C-064B-4381-B5FD-0B9CFF2E3CA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pic>
        <p:nvPicPr>
          <p:cNvPr id="5" name="Picture 4">
            <a:extLst>
              <a:ext uri="{FF2B5EF4-FFF2-40B4-BE49-F238E27FC236}">
                <a16:creationId xmlns:a16="http://schemas.microsoft.com/office/drawing/2014/main" xmlns="" id="{64BE8F39-FC70-44CC-A95F-81DAE6216CF1}"/>
              </a:ext>
            </a:extLst>
          </p:cNvPr>
          <p:cNvPicPr>
            <a:picLocks noChangeAspect="1"/>
          </p:cNvPicPr>
          <p:nvPr/>
        </p:nvPicPr>
        <p:blipFill>
          <a:blip r:embed="rId2"/>
          <a:stretch>
            <a:fillRect/>
          </a:stretch>
        </p:blipFill>
        <p:spPr>
          <a:xfrm>
            <a:off x="6539023" y="746715"/>
            <a:ext cx="2234652" cy="3729591"/>
          </a:xfrm>
          <a:prstGeom prst="rect">
            <a:avLst/>
          </a:prstGeom>
        </p:spPr>
      </p:pic>
    </p:spTree>
    <p:extLst>
      <p:ext uri="{BB962C8B-B14F-4D97-AF65-F5344CB8AC3E}">
        <p14:creationId xmlns:p14="http://schemas.microsoft.com/office/powerpoint/2010/main" val="4180298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1"/>
          <p:cNvSpPr txBox="1">
            <a:spLocks noGrp="1"/>
          </p:cNvSpPr>
          <p:nvPr>
            <p:ph type="body" idx="1"/>
          </p:nvPr>
        </p:nvSpPr>
        <p:spPr>
          <a:xfrm>
            <a:off x="1069625" y="1958050"/>
            <a:ext cx="2236800" cy="2618400"/>
          </a:xfrm>
          <a:prstGeom prst="rect">
            <a:avLst/>
          </a:prstGeom>
        </p:spPr>
        <p:txBody>
          <a:bodyPr spcFirstLastPara="1" wrap="square" lIns="91425" tIns="91425" rIns="91425" bIns="91425" anchor="t" anchorCtr="0">
            <a:noAutofit/>
          </a:bodyPr>
          <a:lstStyle/>
          <a:p>
            <a:pPr marL="0" lvl="0" indent="0">
              <a:buNone/>
            </a:pPr>
            <a:r>
              <a:rPr lang="en-US" b="1" dirty="0"/>
              <a:t>Self-reflection</a:t>
            </a:r>
            <a:r>
              <a:rPr lang="en-US" dirty="0"/>
              <a:t> is a positive form of introspection, from which people attribute meaning and significance to their thoughts and actions, accept and learn from their mistakes, and increase their self-awareness</a:t>
            </a:r>
            <a:endParaRPr dirty="0"/>
          </a:p>
        </p:txBody>
      </p:sp>
      <p:sp>
        <p:nvSpPr>
          <p:cNvPr id="225" name="Google Shape;225;p21"/>
          <p:cNvSpPr txBox="1">
            <a:spLocks noGrp="1"/>
          </p:cNvSpPr>
          <p:nvPr>
            <p:ph type="title"/>
          </p:nvPr>
        </p:nvSpPr>
        <p:spPr>
          <a:xfrm>
            <a:off x="457200" y="1166125"/>
            <a:ext cx="5220300" cy="683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T</a:t>
            </a:r>
            <a:r>
              <a:rPr lang="en" dirty="0"/>
              <a:t>ypes of introspection</a:t>
            </a:r>
            <a:endParaRPr dirty="0"/>
          </a:p>
        </p:txBody>
      </p:sp>
      <p:sp>
        <p:nvSpPr>
          <p:cNvPr id="226" name="Google Shape;226;p21"/>
          <p:cNvSpPr txBox="1">
            <a:spLocks noGrp="1"/>
          </p:cNvSpPr>
          <p:nvPr>
            <p:ph type="body" idx="2"/>
          </p:nvPr>
        </p:nvSpPr>
        <p:spPr>
          <a:xfrm>
            <a:off x="3440857" y="1958050"/>
            <a:ext cx="2236800" cy="2618400"/>
          </a:xfrm>
          <a:prstGeom prst="rect">
            <a:avLst/>
          </a:prstGeom>
        </p:spPr>
        <p:txBody>
          <a:bodyPr spcFirstLastPara="1" wrap="square" lIns="91425" tIns="91425" rIns="91425" bIns="91425" anchor="t" anchorCtr="0">
            <a:noAutofit/>
          </a:bodyPr>
          <a:lstStyle/>
          <a:p>
            <a:pPr marL="0" lvl="0" indent="0">
              <a:buNone/>
            </a:pPr>
            <a:r>
              <a:rPr lang="en-US" b="1" dirty="0"/>
              <a:t>Self-rumination</a:t>
            </a:r>
            <a:r>
              <a:rPr lang="en-US" dirty="0"/>
              <a:t> is the opposite: it is a negative form of introspection, from which a person obsesses over their shortcomings, doubting themselves and their self-worth.</a:t>
            </a:r>
            <a:endParaRPr dirty="0"/>
          </a:p>
        </p:txBody>
      </p:sp>
      <p:sp>
        <p:nvSpPr>
          <p:cNvPr id="227" name="Google Shape;227;p2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p>
        </p:txBody>
      </p:sp>
      <p:sp>
        <p:nvSpPr>
          <p:cNvPr id="233" name="Google Shape;233;p21"/>
          <p:cNvSpPr/>
          <p:nvPr/>
        </p:nvSpPr>
        <p:spPr>
          <a:xfrm>
            <a:off x="6454511" y="367001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descr="A screen shot of a person&#10;&#10;Description automatically generated">
            <a:extLst>
              <a:ext uri="{FF2B5EF4-FFF2-40B4-BE49-F238E27FC236}">
                <a16:creationId xmlns:a16="http://schemas.microsoft.com/office/drawing/2014/main" xmlns="" id="{98C010ED-9480-426B-BC31-F8D6F8C6227F}"/>
              </a:ext>
            </a:extLst>
          </p:cNvPr>
          <p:cNvPicPr>
            <a:picLocks noChangeAspect="1"/>
          </p:cNvPicPr>
          <p:nvPr/>
        </p:nvPicPr>
        <p:blipFill>
          <a:blip r:embed="rId3"/>
          <a:stretch>
            <a:fillRect/>
          </a:stretch>
        </p:blipFill>
        <p:spPr>
          <a:xfrm>
            <a:off x="5677500" y="2817628"/>
            <a:ext cx="3126259" cy="1648046"/>
          </a:xfrm>
          <a:prstGeom prst="rect">
            <a:avLst/>
          </a:prstGeom>
        </p:spPr>
      </p:pic>
      <p:pic>
        <p:nvPicPr>
          <p:cNvPr id="7" name="Picture 6" descr="A person looking at the camera&#10;&#10;Description automatically generated">
            <a:extLst>
              <a:ext uri="{FF2B5EF4-FFF2-40B4-BE49-F238E27FC236}">
                <a16:creationId xmlns:a16="http://schemas.microsoft.com/office/drawing/2014/main" xmlns="" id="{756C5BEF-82AF-40DB-A273-4BC457342F95}"/>
              </a:ext>
            </a:extLst>
          </p:cNvPr>
          <p:cNvPicPr>
            <a:picLocks noChangeAspect="1"/>
          </p:cNvPicPr>
          <p:nvPr/>
        </p:nvPicPr>
        <p:blipFill>
          <a:blip r:embed="rId4"/>
          <a:stretch>
            <a:fillRect/>
          </a:stretch>
        </p:blipFill>
        <p:spPr>
          <a:xfrm>
            <a:off x="5677499" y="818707"/>
            <a:ext cx="3126259" cy="19784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9" name="Google Shape;239;p22"/>
          <p:cNvSpPr txBox="1">
            <a:spLocks noGrp="1"/>
          </p:cNvSpPr>
          <p:nvPr>
            <p:ph type="body" idx="1"/>
          </p:nvPr>
        </p:nvSpPr>
        <p:spPr>
          <a:xfrm>
            <a:off x="608911" y="991227"/>
            <a:ext cx="2485163" cy="2432457"/>
          </a:xfrm>
          <a:prstGeom prst="rect">
            <a:avLst/>
          </a:prstGeom>
        </p:spPr>
        <p:txBody>
          <a:bodyPr spcFirstLastPara="1" wrap="square" lIns="91425" tIns="91425" rIns="91425" bIns="91425" anchor="t" anchorCtr="0">
            <a:noAutofit/>
          </a:bodyPr>
          <a:lstStyle/>
          <a:p>
            <a:pPr marL="0" lvl="0" indent="0">
              <a:buNone/>
            </a:pPr>
            <a:r>
              <a:rPr lang="en-US" sz="1600" b="1" dirty="0"/>
              <a:t>Mindfulness</a:t>
            </a:r>
            <a:r>
              <a:rPr lang="en-US" sz="1600" dirty="0"/>
              <a:t> is a special type of self-observation; that is attention to the experience of the self in the present moment without cognitive elaboration</a:t>
            </a:r>
          </a:p>
        </p:txBody>
      </p:sp>
      <p:sp>
        <p:nvSpPr>
          <p:cNvPr id="240" name="Google Shape;240;p22"/>
          <p:cNvSpPr txBox="1">
            <a:spLocks noGrp="1"/>
          </p:cNvSpPr>
          <p:nvPr>
            <p:ph type="body" idx="2"/>
          </p:nvPr>
        </p:nvSpPr>
        <p:spPr>
          <a:xfrm>
            <a:off x="3094075" y="991227"/>
            <a:ext cx="2635432" cy="2326131"/>
          </a:xfrm>
          <a:prstGeom prst="rect">
            <a:avLst/>
          </a:prstGeom>
        </p:spPr>
        <p:txBody>
          <a:bodyPr spcFirstLastPara="1" wrap="square" lIns="91425" tIns="91425" rIns="91425" bIns="91425" anchor="t" anchorCtr="0">
            <a:noAutofit/>
          </a:bodyPr>
          <a:lstStyle/>
          <a:p>
            <a:pPr marL="0" lvl="0" indent="0">
              <a:buNone/>
            </a:pPr>
            <a:r>
              <a:rPr lang="en-US" sz="1600" b="1" dirty="0"/>
              <a:t>self-analysis </a:t>
            </a:r>
            <a:r>
              <a:rPr lang="en-US" sz="1600" dirty="0"/>
              <a:t>is broader in its scope than mindfulness in that it encompasses thinking about the self that is not tied to the present Moment.</a:t>
            </a:r>
            <a:endParaRPr lang="en" sz="1600" dirty="0"/>
          </a:p>
        </p:txBody>
      </p:sp>
      <p:sp>
        <p:nvSpPr>
          <p:cNvPr id="241" name="Google Shape;241;p22"/>
          <p:cNvSpPr txBox="1">
            <a:spLocks noGrp="1"/>
          </p:cNvSpPr>
          <p:nvPr>
            <p:ph type="body" idx="3"/>
          </p:nvPr>
        </p:nvSpPr>
        <p:spPr>
          <a:xfrm>
            <a:off x="5858540" y="990624"/>
            <a:ext cx="2809107" cy="2337366"/>
          </a:xfrm>
          <a:prstGeom prst="rect">
            <a:avLst/>
          </a:prstGeom>
        </p:spPr>
        <p:txBody>
          <a:bodyPr spcFirstLastPara="1" wrap="square" lIns="91425" tIns="91425" rIns="91425" bIns="91425" anchor="t" anchorCtr="0">
            <a:noAutofit/>
          </a:bodyPr>
          <a:lstStyle/>
          <a:p>
            <a:pPr marL="0" lvl="0" indent="0">
              <a:buNone/>
            </a:pPr>
            <a:r>
              <a:rPr lang="en-US" sz="1600" dirty="0"/>
              <a:t> </a:t>
            </a:r>
            <a:r>
              <a:rPr lang="en-US" sz="1600" b="1" dirty="0"/>
              <a:t>Insight</a:t>
            </a:r>
            <a:r>
              <a:rPr lang="en-US" sz="1600" dirty="0"/>
              <a:t> is defined as new understandings about self, others, or the world. Self-insight is insight specifically about the self, the product of successful self-observation</a:t>
            </a:r>
          </a:p>
          <a:p>
            <a:pPr marL="0" lvl="0" indent="0" algn="ctr" rtl="0">
              <a:spcBef>
                <a:spcPts val="600"/>
              </a:spcBef>
              <a:spcAft>
                <a:spcPts val="0"/>
              </a:spcAft>
              <a:buNone/>
            </a:pPr>
            <a:endParaRPr lang="en-US" sz="1600" dirty="0"/>
          </a:p>
        </p:txBody>
      </p:sp>
      <p:sp>
        <p:nvSpPr>
          <p:cNvPr id="242" name="Google Shape;242;p22"/>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a:p>
        </p:txBody>
      </p:sp>
      <p:grpSp>
        <p:nvGrpSpPr>
          <p:cNvPr id="248" name="Google Shape;248;p22"/>
          <p:cNvGrpSpPr/>
          <p:nvPr/>
        </p:nvGrpSpPr>
        <p:grpSpPr>
          <a:xfrm>
            <a:off x="6405399" y="3676684"/>
            <a:ext cx="435022" cy="323445"/>
            <a:chOff x="5247525" y="3007275"/>
            <a:chExt cx="517575" cy="384825"/>
          </a:xfrm>
        </p:grpSpPr>
        <p:sp>
          <p:nvSpPr>
            <p:cNvPr id="249" name="Google Shape;249;p22"/>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xmlns="" id="{D084BD1C-F65D-432F-B9E4-18BB0989D7DD}"/>
              </a:ext>
            </a:extLst>
          </p:cNvPr>
          <p:cNvSpPr txBox="1"/>
          <p:nvPr/>
        </p:nvSpPr>
        <p:spPr>
          <a:xfrm>
            <a:off x="776177" y="350876"/>
            <a:ext cx="4699590" cy="461665"/>
          </a:xfrm>
          <a:prstGeom prst="rect">
            <a:avLst/>
          </a:prstGeom>
          <a:noFill/>
        </p:spPr>
        <p:txBody>
          <a:bodyPr wrap="square" rtlCol="0">
            <a:spAutoFit/>
          </a:bodyPr>
          <a:lstStyle/>
          <a:p>
            <a:r>
              <a:rPr lang="en-US" sz="2400" b="1" dirty="0"/>
              <a:t>Types Self observation</a:t>
            </a:r>
            <a:endParaRPr lang="x-none" sz="2400" b="1" dirty="0"/>
          </a:p>
        </p:txBody>
      </p:sp>
      <p:pic>
        <p:nvPicPr>
          <p:cNvPr id="6" name="Picture 5" descr="A person wearing a costume&#10;&#10;Description automatically generated">
            <a:extLst>
              <a:ext uri="{FF2B5EF4-FFF2-40B4-BE49-F238E27FC236}">
                <a16:creationId xmlns:a16="http://schemas.microsoft.com/office/drawing/2014/main" xmlns="" id="{F498290F-66FB-4BE0-8FB7-B6D05DA17886}"/>
              </a:ext>
            </a:extLst>
          </p:cNvPr>
          <p:cNvPicPr>
            <a:picLocks noChangeAspect="1"/>
          </p:cNvPicPr>
          <p:nvPr/>
        </p:nvPicPr>
        <p:blipFill>
          <a:blip r:embed="rId3"/>
          <a:stretch>
            <a:fillRect/>
          </a:stretch>
        </p:blipFill>
        <p:spPr>
          <a:xfrm>
            <a:off x="2797857" y="3317358"/>
            <a:ext cx="3227867" cy="1826142"/>
          </a:xfrm>
          <a:prstGeom prst="rect">
            <a:avLst/>
          </a:prstGeom>
        </p:spPr>
      </p:pic>
      <p:pic>
        <p:nvPicPr>
          <p:cNvPr id="7" name="Picture 6">
            <a:extLst>
              <a:ext uri="{FF2B5EF4-FFF2-40B4-BE49-F238E27FC236}">
                <a16:creationId xmlns:a16="http://schemas.microsoft.com/office/drawing/2014/main" xmlns="" id="{13660CE9-F68D-405B-BEFE-47AE9630B658}"/>
              </a:ext>
            </a:extLst>
          </p:cNvPr>
          <p:cNvPicPr>
            <a:picLocks noChangeAspect="1"/>
          </p:cNvPicPr>
          <p:nvPr/>
        </p:nvPicPr>
        <p:blipFill>
          <a:blip r:embed="rId4"/>
          <a:stretch>
            <a:fillRect/>
          </a:stretch>
        </p:blipFill>
        <p:spPr>
          <a:xfrm>
            <a:off x="129033" y="3317356"/>
            <a:ext cx="2668824" cy="1826143"/>
          </a:xfrm>
          <a:prstGeom prst="rect">
            <a:avLst/>
          </a:prstGeom>
        </p:spPr>
      </p:pic>
      <p:pic>
        <p:nvPicPr>
          <p:cNvPr id="8" name="Picture 7">
            <a:extLst>
              <a:ext uri="{FF2B5EF4-FFF2-40B4-BE49-F238E27FC236}">
                <a16:creationId xmlns:a16="http://schemas.microsoft.com/office/drawing/2014/main" xmlns="" id="{4E1E1B1E-816F-43C0-8811-FD2B4D6E5284}"/>
              </a:ext>
            </a:extLst>
          </p:cNvPr>
          <p:cNvPicPr>
            <a:picLocks noChangeAspect="1"/>
          </p:cNvPicPr>
          <p:nvPr/>
        </p:nvPicPr>
        <p:blipFill>
          <a:blip r:embed="rId5"/>
          <a:stretch>
            <a:fillRect/>
          </a:stretch>
        </p:blipFill>
        <p:spPr>
          <a:xfrm>
            <a:off x="6025724" y="3327989"/>
            <a:ext cx="3118276" cy="1815139"/>
          </a:xfrm>
          <a:prstGeom prst="rect">
            <a:avLst/>
          </a:prstGeom>
        </p:spPr>
      </p:pic>
    </p:spTree>
    <p:extLst>
      <p:ext uri="{BB962C8B-B14F-4D97-AF65-F5344CB8AC3E}">
        <p14:creationId xmlns:p14="http://schemas.microsoft.com/office/powerpoint/2010/main" val="1576585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2A814539-3CD4-4DBB-8952-455C280F5DA2}"/>
              </a:ext>
            </a:extLst>
          </p:cNvPr>
          <p:cNvSpPr>
            <a:spLocks noGrp="1"/>
          </p:cNvSpPr>
          <p:nvPr>
            <p:ph type="title"/>
          </p:nvPr>
        </p:nvSpPr>
        <p:spPr>
          <a:xfrm>
            <a:off x="457325" y="315521"/>
            <a:ext cx="5220300" cy="683100"/>
          </a:xfrm>
        </p:spPr>
        <p:txBody>
          <a:bodyPr/>
          <a:lstStyle/>
          <a:p>
            <a:r>
              <a:rPr lang="en-US" dirty="0"/>
              <a:t>Self monitoring</a:t>
            </a:r>
            <a:endParaRPr lang="x-none" dirty="0"/>
          </a:p>
        </p:txBody>
      </p:sp>
      <p:sp>
        <p:nvSpPr>
          <p:cNvPr id="7" name="Text Placeholder 6">
            <a:extLst>
              <a:ext uri="{FF2B5EF4-FFF2-40B4-BE49-F238E27FC236}">
                <a16:creationId xmlns:a16="http://schemas.microsoft.com/office/drawing/2014/main" xmlns="" id="{25EFF6BA-9858-4C1D-B3A5-09131D3DAB17}"/>
              </a:ext>
            </a:extLst>
          </p:cNvPr>
          <p:cNvSpPr>
            <a:spLocks noGrp="1"/>
          </p:cNvSpPr>
          <p:nvPr>
            <p:ph type="body" idx="1"/>
          </p:nvPr>
        </p:nvSpPr>
        <p:spPr>
          <a:xfrm>
            <a:off x="318978" y="1160608"/>
            <a:ext cx="6294474" cy="2618400"/>
          </a:xfrm>
        </p:spPr>
        <p:txBody>
          <a:bodyPr/>
          <a:lstStyle/>
          <a:p>
            <a:r>
              <a:rPr lang="en-US" dirty="0"/>
              <a:t> the ability to notice our own actions, curiosity to examine the effects of those actions, and willingness to use those observations to improve behavior and thinking in the future</a:t>
            </a:r>
          </a:p>
          <a:p>
            <a:r>
              <a:rPr lang="en-US" dirty="0"/>
              <a:t>Self-monitoring allows for the early recognition of cognitive biases, technical errors, and emotional reactions and may facilitate self-correction and development of relationships. </a:t>
            </a:r>
          </a:p>
          <a:p>
            <a:r>
              <a:rPr lang="en-US" dirty="0"/>
              <a:t>Cognitive neuroscience has begun to explore the brain functions associated with self-monitoring, and the structural and functional changes that occur during mental training to improve attentiveness, curiosity, and presence.</a:t>
            </a:r>
          </a:p>
        </p:txBody>
      </p:sp>
      <p:sp>
        <p:nvSpPr>
          <p:cNvPr id="5" name="Slide Number Placeholder 4">
            <a:extLst>
              <a:ext uri="{FF2B5EF4-FFF2-40B4-BE49-F238E27FC236}">
                <a16:creationId xmlns:a16="http://schemas.microsoft.com/office/drawing/2014/main" xmlns="" id="{6FAB3E02-7531-4AF8-8D19-F0D5D8D1C81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pic>
        <p:nvPicPr>
          <p:cNvPr id="2" name="Picture 1">
            <a:extLst>
              <a:ext uri="{FF2B5EF4-FFF2-40B4-BE49-F238E27FC236}">
                <a16:creationId xmlns:a16="http://schemas.microsoft.com/office/drawing/2014/main" xmlns="" id="{3A630D00-2701-4248-B3FA-8EABF8AF6B21}"/>
              </a:ext>
            </a:extLst>
          </p:cNvPr>
          <p:cNvPicPr>
            <a:picLocks noChangeAspect="1"/>
          </p:cNvPicPr>
          <p:nvPr/>
        </p:nvPicPr>
        <p:blipFill>
          <a:blip r:embed="rId2"/>
          <a:stretch>
            <a:fillRect/>
          </a:stretch>
        </p:blipFill>
        <p:spPr>
          <a:xfrm>
            <a:off x="6613452" y="176946"/>
            <a:ext cx="2530548" cy="2333625"/>
          </a:xfrm>
          <a:prstGeom prst="rect">
            <a:avLst/>
          </a:prstGeom>
        </p:spPr>
      </p:pic>
      <p:pic>
        <p:nvPicPr>
          <p:cNvPr id="3" name="Picture 2">
            <a:extLst>
              <a:ext uri="{FF2B5EF4-FFF2-40B4-BE49-F238E27FC236}">
                <a16:creationId xmlns:a16="http://schemas.microsoft.com/office/drawing/2014/main" xmlns="" id="{D06B1EA1-06EA-4637-B023-3325C7746A46}"/>
              </a:ext>
            </a:extLst>
          </p:cNvPr>
          <p:cNvPicPr>
            <a:picLocks noChangeAspect="1"/>
          </p:cNvPicPr>
          <p:nvPr/>
        </p:nvPicPr>
        <p:blipFill>
          <a:blip r:embed="rId3"/>
          <a:stretch>
            <a:fillRect/>
          </a:stretch>
        </p:blipFill>
        <p:spPr>
          <a:xfrm>
            <a:off x="6613452" y="2510571"/>
            <a:ext cx="2530549" cy="2486247"/>
          </a:xfrm>
          <a:prstGeom prst="rect">
            <a:avLst/>
          </a:prstGeom>
        </p:spPr>
      </p:pic>
    </p:spTree>
    <p:extLst>
      <p:ext uri="{BB962C8B-B14F-4D97-AF65-F5344CB8AC3E}">
        <p14:creationId xmlns:p14="http://schemas.microsoft.com/office/powerpoint/2010/main" val="2522599041"/>
      </p:ext>
    </p:extLst>
  </p:cSld>
  <p:clrMapOvr>
    <a:masterClrMapping/>
  </p:clrMapOvr>
</p:sld>
</file>

<file path=ppt/theme/theme1.xml><?xml version="1.0" encoding="utf-8"?>
<a:theme xmlns:a="http://schemas.openxmlformats.org/drawingml/2006/main" name="Cymbelin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TotalTime>
  <Words>1510</Words>
  <Application>Microsoft Office PowerPoint</Application>
  <PresentationFormat>On-screen Show (16:9)</PresentationFormat>
  <Paragraphs>106</Paragraphs>
  <Slides>25</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Poppins</vt:lpstr>
      <vt:lpstr>Poppins Light</vt:lpstr>
      <vt:lpstr>Cymbeline template</vt:lpstr>
      <vt:lpstr>Self monitoring  </vt:lpstr>
      <vt:lpstr>DR Amina Muazzam</vt:lpstr>
      <vt:lpstr>PowerPoint Presentation</vt:lpstr>
      <vt:lpstr>History</vt:lpstr>
      <vt:lpstr>PowerPoint Presentation</vt:lpstr>
      <vt:lpstr>PowerPoint Presentation</vt:lpstr>
      <vt:lpstr>Types of introspection</vt:lpstr>
      <vt:lpstr>PowerPoint Presentation</vt:lpstr>
      <vt:lpstr>Self monitoring</vt:lpstr>
      <vt:lpstr>PowerPoint Presentation</vt:lpstr>
      <vt:lpstr>Types of self monitoring</vt:lpstr>
      <vt:lpstr>Self monitoring scale</vt:lpstr>
      <vt:lpstr>PowerPoint Presentation</vt:lpstr>
      <vt:lpstr>PowerPoint Presentation</vt:lpstr>
      <vt:lpstr>Self monitoring in health psychology</vt:lpstr>
      <vt:lpstr>Implications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Self monitoring Disadvantages</vt:lpstr>
      <vt:lpstr>THANKU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 Observation</dc:title>
  <dc:creator>Ghinza Arif</dc:creator>
  <cp:lastModifiedBy>Windows User</cp:lastModifiedBy>
  <cp:revision>30</cp:revision>
  <dcterms:modified xsi:type="dcterms:W3CDTF">2020-04-01T17:49:51Z</dcterms:modified>
</cp:coreProperties>
</file>